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8" r:id="rId5"/>
    <p:sldMasterId id="2147493710" r:id="rId6"/>
    <p:sldMasterId id="2147493723" r:id="rId7"/>
    <p:sldMasterId id="2147493738" r:id="rId8"/>
    <p:sldMasterId id="2147493749" r:id="rId9"/>
  </p:sldMasterIdLst>
  <p:notesMasterIdLst>
    <p:notesMasterId r:id="rId76"/>
  </p:notesMasterIdLst>
  <p:handoutMasterIdLst>
    <p:handoutMasterId r:id="rId77"/>
  </p:handoutMasterIdLst>
  <p:sldIdLst>
    <p:sldId id="854" r:id="rId10"/>
    <p:sldId id="1207" r:id="rId11"/>
    <p:sldId id="1270" r:id="rId12"/>
    <p:sldId id="1212" r:id="rId13"/>
    <p:sldId id="587" r:id="rId14"/>
    <p:sldId id="590" r:id="rId15"/>
    <p:sldId id="1253" r:id="rId16"/>
    <p:sldId id="591" r:id="rId17"/>
    <p:sldId id="1267" r:id="rId18"/>
    <p:sldId id="1271" r:id="rId19"/>
    <p:sldId id="1244" r:id="rId20"/>
    <p:sldId id="1243" r:id="rId21"/>
    <p:sldId id="1246" r:id="rId22"/>
    <p:sldId id="1254" r:id="rId23"/>
    <p:sldId id="1198" r:id="rId24"/>
    <p:sldId id="1252" r:id="rId25"/>
    <p:sldId id="1250" r:id="rId26"/>
    <p:sldId id="1251" r:id="rId27"/>
    <p:sldId id="1199" r:id="rId28"/>
    <p:sldId id="1200" r:id="rId29"/>
    <p:sldId id="1240" r:id="rId30"/>
    <p:sldId id="1218" r:id="rId31"/>
    <p:sldId id="1241" r:id="rId32"/>
    <p:sldId id="1272" r:id="rId33"/>
    <p:sldId id="1232" r:id="rId34"/>
    <p:sldId id="1233" r:id="rId35"/>
    <p:sldId id="1105" r:id="rId36"/>
    <p:sldId id="257" r:id="rId37"/>
    <p:sldId id="258" r:id="rId38"/>
    <p:sldId id="450" r:id="rId39"/>
    <p:sldId id="275" r:id="rId40"/>
    <p:sldId id="1262" r:id="rId41"/>
    <p:sldId id="1263" r:id="rId42"/>
    <p:sldId id="405" r:id="rId43"/>
    <p:sldId id="451" r:id="rId44"/>
    <p:sldId id="452" r:id="rId45"/>
    <p:sldId id="415" r:id="rId46"/>
    <p:sldId id="460" r:id="rId47"/>
    <p:sldId id="815" r:id="rId48"/>
    <p:sldId id="817" r:id="rId49"/>
    <p:sldId id="811" r:id="rId50"/>
    <p:sldId id="480" r:id="rId51"/>
    <p:sldId id="819" r:id="rId52"/>
    <p:sldId id="821" r:id="rId53"/>
    <p:sldId id="481" r:id="rId54"/>
    <p:sldId id="820" r:id="rId55"/>
    <p:sldId id="1257" r:id="rId56"/>
    <p:sldId id="1258" r:id="rId57"/>
    <p:sldId id="1260" r:id="rId58"/>
    <p:sldId id="465" r:id="rId59"/>
    <p:sldId id="466" r:id="rId60"/>
    <p:sldId id="467" r:id="rId61"/>
    <p:sldId id="468" r:id="rId62"/>
    <p:sldId id="477" r:id="rId63"/>
    <p:sldId id="469" r:id="rId64"/>
    <p:sldId id="1264" r:id="rId65"/>
    <p:sldId id="498" r:id="rId66"/>
    <p:sldId id="499" r:id="rId67"/>
    <p:sldId id="500" r:id="rId68"/>
    <p:sldId id="501" r:id="rId69"/>
    <p:sldId id="502" r:id="rId70"/>
    <p:sldId id="503" r:id="rId71"/>
    <p:sldId id="470" r:id="rId72"/>
    <p:sldId id="471" r:id="rId73"/>
    <p:sldId id="1273" r:id="rId74"/>
    <p:sldId id="1274" r:id="rId7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43"/>
    <p:restoredTop sz="97039"/>
  </p:normalViewPr>
  <p:slideViewPr>
    <p:cSldViewPr snapToObjects="1">
      <p:cViewPr varScale="1">
        <p:scale>
          <a:sx n="203" d="100"/>
          <a:sy n="203" d="100"/>
        </p:scale>
        <p:origin x="176" y="26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A5244B0B-61BC-054F-BF5F-894632FD8516}" type="presOf" srcId="{99634639-BB54-1B4A-B93A-F27BAA15C466}" destId="{6995C647-3643-0D44-95D2-44B4944CC97D}" srcOrd="1" destOrd="0" presId="urn:microsoft.com/office/officeart/2005/8/layout/orgChart1"/>
    <dgm:cxn modelId="{942C640B-4DB0-B04B-90ED-95B539ABB769}" type="presOf" srcId="{4EB6C1DE-40FA-6345-8410-3A15BB534E97}" destId="{BCE40787-FA57-EC43-B7F8-EDA7FDEDF9EB}" srcOrd="0"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CBD8643-60A9-DC41-BA3E-48B26FCDE2EB}" type="presOf" srcId="{0510E86D-1CC6-CF42-B125-CAE6C104A55B}" destId="{5F3B5918-3E3F-CE4C-AB83-E00D4099AA39}" srcOrd="0" destOrd="0" presId="urn:microsoft.com/office/officeart/2005/8/layout/orgChart1"/>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2D12EC5D-7548-244C-8442-E0BA09C5B16E}" type="presOf" srcId="{EF31EA80-8826-2C4D-A7B2-F3E689396DEB}" destId="{8B293187-45AE-134C-AD3E-91F2C0BC1D1E}"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a:t>
          </a:r>
        </a:p>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12/8/22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12/8/22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031707C-F0E0-C145-8F1D-8F89A8A1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3E824-D635-634D-B5F9-82EC6DAEA33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2098" name="Rectangle 2">
            <a:extLst>
              <a:ext uri="{FF2B5EF4-FFF2-40B4-BE49-F238E27FC236}">
                <a16:creationId xmlns:a16="http://schemas.microsoft.com/office/drawing/2014/main" id="{38E3AB97-3326-B444-87C3-6A4D5974FDF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67B8576-89A4-E24B-8878-275BBA4E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844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76914A8C-9579-A84D-B6BE-93329D310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F82567-91FF-094C-9EFF-44AB68AA8D5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4146" name="Rectangle 2">
            <a:extLst>
              <a:ext uri="{FF2B5EF4-FFF2-40B4-BE49-F238E27FC236}">
                <a16:creationId xmlns:a16="http://schemas.microsoft.com/office/drawing/2014/main" id="{797945D5-AB8C-C845-97E5-F45D6AA07FD3}"/>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F0F8E991-3D08-6046-AD84-8B9636A1D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9441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582796AE-1134-B046-A62C-796C87E59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8F8C16-D0FD-DA41-AA5F-D91716F0053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194" name="Rectangle 2">
            <a:extLst>
              <a:ext uri="{FF2B5EF4-FFF2-40B4-BE49-F238E27FC236}">
                <a16:creationId xmlns:a16="http://schemas.microsoft.com/office/drawing/2014/main" id="{0289F0ED-BAE0-4D4D-9B82-427ED3A1AA76}"/>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6E42D969-69FD-2C42-B114-8CC426E823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03924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0195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90368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7FA315-0166-4801-8239-DC32DA23062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xfrm>
            <a:off x="406400" y="696913"/>
            <a:ext cx="6188075" cy="3481387"/>
          </a:xfrm>
          <a:ln/>
        </p:spPr>
      </p:sp>
      <p:sp>
        <p:nvSpPr>
          <p:cNvPr id="13619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9080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A8B83F-C782-44D1-BCE3-3B247EB1AA1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702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A9C6FA-E89F-48AD-AF8C-46D935E153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8242" name="Rectangle 2"/>
          <p:cNvSpPr>
            <a:spLocks noGrp="1" noRot="1" noChangeAspect="1" noChangeArrowheads="1" noTextEdit="1"/>
          </p:cNvSpPr>
          <p:nvPr>
            <p:ph type="sldImg"/>
          </p:nvPr>
        </p:nvSpPr>
        <p:spPr>
          <a:xfrm>
            <a:off x="406400" y="696913"/>
            <a:ext cx="6188075" cy="3481387"/>
          </a:xfrm>
          <a:ln/>
        </p:spPr>
      </p:sp>
      <p:sp>
        <p:nvSpPr>
          <p:cNvPr id="13824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0491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B9581CA-9744-4AE9-97B1-CC8F86FC45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9266" name="Rectangle 2"/>
          <p:cNvSpPr>
            <a:spLocks noGrp="1" noRot="1" noChangeAspect="1" noChangeArrowheads="1" noTextEdit="1"/>
          </p:cNvSpPr>
          <p:nvPr>
            <p:ph type="sldImg"/>
          </p:nvPr>
        </p:nvSpPr>
        <p:spPr>
          <a:xfrm>
            <a:off x="406400" y="696913"/>
            <a:ext cx="6188075" cy="3481387"/>
          </a:xfrm>
          <a:ln/>
        </p:spPr>
      </p:sp>
      <p:sp>
        <p:nvSpPr>
          <p:cNvPr id="139267"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964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8B9485-3AD2-4911-8BBF-E462B940269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8482" name="Rectangle 2"/>
          <p:cNvSpPr>
            <a:spLocks noGrp="1" noRot="1" noChangeAspect="1" noChangeArrowheads="1" noTextEdit="1"/>
          </p:cNvSpPr>
          <p:nvPr>
            <p:ph type="sldImg"/>
          </p:nvPr>
        </p:nvSpPr>
        <p:spPr>
          <a:xfrm>
            <a:off x="406400" y="696913"/>
            <a:ext cx="6188075" cy="3481387"/>
          </a:xfrm>
          <a:ln/>
        </p:spPr>
      </p:sp>
      <p:sp>
        <p:nvSpPr>
          <p:cNvPr id="14848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4375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90687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089ECB-C02A-4812-92E9-50A27A2ED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1314" name="Rectangle 2"/>
          <p:cNvSpPr>
            <a:spLocks noGrp="1" noRot="1" noChangeAspect="1" noChangeArrowheads="1" noTextEdit="1"/>
          </p:cNvSpPr>
          <p:nvPr>
            <p:ph type="sldImg"/>
          </p:nvPr>
        </p:nvSpPr>
        <p:spPr>
          <a:xfrm>
            <a:off x="406400" y="696913"/>
            <a:ext cx="6188075" cy="3481387"/>
          </a:xfrm>
          <a:ln/>
        </p:spPr>
      </p:sp>
      <p:sp>
        <p:nvSpPr>
          <p:cNvPr id="14131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7097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5009E46-8CAF-41A7-A11E-15742550A7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2338" name="Rectangle 2"/>
          <p:cNvSpPr>
            <a:spLocks noGrp="1" noRot="1" noChangeAspect="1" noChangeArrowheads="1" noTextEdit="1"/>
          </p:cNvSpPr>
          <p:nvPr>
            <p:ph type="sldImg"/>
          </p:nvPr>
        </p:nvSpPr>
        <p:spPr>
          <a:xfrm>
            <a:off x="406400" y="696913"/>
            <a:ext cx="6188075" cy="3481387"/>
          </a:xfrm>
          <a:ln/>
        </p:spPr>
      </p:sp>
      <p:sp>
        <p:nvSpPr>
          <p:cNvPr id="14233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0861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14</a:t>
            </a:fld>
            <a:endParaRPr lang="en-US" altLang="en-US"/>
          </a:p>
        </p:txBody>
      </p:sp>
    </p:spTree>
    <p:extLst>
      <p:ext uri="{BB962C8B-B14F-4D97-AF65-F5344CB8AC3E}">
        <p14:creationId xmlns:p14="http://schemas.microsoft.com/office/powerpoint/2010/main" val="250888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54750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506E34C-3556-4244-8E5B-E3E63B759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59447-9013-0F43-8781-D0E6CA58141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1858" name="Rectangle 2">
            <a:extLst>
              <a:ext uri="{FF2B5EF4-FFF2-40B4-BE49-F238E27FC236}">
                <a16:creationId xmlns:a16="http://schemas.microsoft.com/office/drawing/2014/main" id="{5917861A-A3E8-C54D-BC30-DDD66B979077}"/>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7F206EAB-20CA-3B47-A21E-7F1E28641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022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47FC0B2-6648-D94F-9454-4B3FB8182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70846B5-B2B0-644C-A06A-70D4D55B832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3906" name="Rectangle 2">
            <a:extLst>
              <a:ext uri="{FF2B5EF4-FFF2-40B4-BE49-F238E27FC236}">
                <a16:creationId xmlns:a16="http://schemas.microsoft.com/office/drawing/2014/main" id="{EB0D34CC-7269-904A-9A6B-A53033127333}"/>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97971562-DB02-3748-B6B7-DB753EDF2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749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069956E6-0703-0541-A7C8-35BE577209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BF0553-3122-CF45-95F4-62FAF0677941}"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954" name="Rectangle 2">
            <a:extLst>
              <a:ext uri="{FF2B5EF4-FFF2-40B4-BE49-F238E27FC236}">
                <a16:creationId xmlns:a16="http://schemas.microsoft.com/office/drawing/2014/main" id="{E3A4F85B-3502-9148-B38C-42DED5BBD8E4}"/>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37847B41-7984-C648-A4B5-EF5DB0AE5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317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827932BB-3F93-3A41-82FE-F1E05A7F2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989CC-9E3C-5D41-A05E-33554132FE4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8002" name="Rectangle 2">
            <a:extLst>
              <a:ext uri="{FF2B5EF4-FFF2-40B4-BE49-F238E27FC236}">
                <a16:creationId xmlns:a16="http://schemas.microsoft.com/office/drawing/2014/main" id="{2198B6F9-B725-4443-9DE3-C088D2FCBD00}"/>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EA83E4BA-6BB0-2E4A-BC70-95A14EEA6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185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8F6D5881-3AE5-B042-A43B-23FFD762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F24DB6-61CC-DF49-A683-81CE2338C40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0050" name="Rectangle 2">
            <a:extLst>
              <a:ext uri="{FF2B5EF4-FFF2-40B4-BE49-F238E27FC236}">
                <a16:creationId xmlns:a16="http://schemas.microsoft.com/office/drawing/2014/main" id="{B97675EB-781A-B140-9E40-00B0098783D3}"/>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16C5E883-4D11-244F-9061-62F8813BF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4401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78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884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656938523"/>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810956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432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58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12/8/22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44060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12/8/22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288763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300235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828295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520580531"/>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115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19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6550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37530163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70269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4189898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8135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4731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7348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6366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2598830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8316191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87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245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34609605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9825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5862637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20063889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5194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12/8/22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20907246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4783573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24373200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10371222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5533943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2856900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4195475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29854255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90266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009070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12/8/22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93286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3162459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12/8/22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4669904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12/8/22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8940800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995256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1128459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84051333"/>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1688452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51418638"/>
      </p:ext>
    </p:extLst>
  </p:cSld>
  <p:clrMapOvr>
    <a:masterClrMapping/>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782191300"/>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3B69BB99-A72A-4470-971F-83530C443C91}"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2CA2315C-69FF-4E53-AA47-8DBB97511061}"/>
              </a:ext>
            </a:extLst>
          </p:cNvPr>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53652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742819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smtClean="0"/>
              <a:pPr>
                <a:defRPr/>
              </a:pPr>
              <a:t>‹#›</a:t>
            </a:fld>
            <a:endParaRPr lang="en-US" altLang="en-US"/>
          </a:p>
        </p:txBody>
      </p:sp>
    </p:spTree>
    <p:extLst>
      <p:ext uri="{BB962C8B-B14F-4D97-AF65-F5344CB8AC3E}">
        <p14:creationId xmlns:p14="http://schemas.microsoft.com/office/powerpoint/2010/main" val="3553202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8BECA7E0-09BC-41D3-BD93-B7E81A2ACCB7}" type="slidenum">
              <a:rPr lang="en-US" altLang="en-US" smtClean="0"/>
              <a:pPr>
                <a:defRPr/>
              </a:pPr>
              <a:t>‹#›</a:t>
            </a:fld>
            <a:endParaRPr lang="en-US" altLang="en-US" dirty="0"/>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4547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smtClean="0"/>
              <a:pPr>
                <a:defRPr/>
              </a:pPr>
              <a:t>‹#›</a:t>
            </a:fld>
            <a:endParaRPr lang="en-US" altLang="en-US"/>
          </a:p>
        </p:txBody>
      </p:sp>
    </p:spTree>
    <p:extLst>
      <p:ext uri="{BB962C8B-B14F-4D97-AF65-F5344CB8AC3E}">
        <p14:creationId xmlns:p14="http://schemas.microsoft.com/office/powerpoint/2010/main" val="16812468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smtClean="0"/>
              <a:pPr>
                <a:defRPr/>
              </a:pPr>
              <a:t>‹#›</a:t>
            </a:fld>
            <a:endParaRPr lang="en-US" altLang="en-US"/>
          </a:p>
        </p:txBody>
      </p:sp>
    </p:spTree>
    <p:extLst>
      <p:ext uri="{BB962C8B-B14F-4D97-AF65-F5344CB8AC3E}">
        <p14:creationId xmlns:p14="http://schemas.microsoft.com/office/powerpoint/2010/main" val="8301744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smtClean="0"/>
              <a:pPr>
                <a:defRPr/>
              </a:pPr>
              <a:t>‹#›</a:t>
            </a:fld>
            <a:endParaRPr lang="en-US" altLang="en-US"/>
          </a:p>
        </p:txBody>
      </p:sp>
    </p:spTree>
    <p:extLst>
      <p:ext uri="{BB962C8B-B14F-4D97-AF65-F5344CB8AC3E}">
        <p14:creationId xmlns:p14="http://schemas.microsoft.com/office/powerpoint/2010/main" val="38079067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smtClean="0"/>
              <a:pPr>
                <a:defRPr/>
              </a:pPr>
              <a:t>‹#›</a:t>
            </a:fld>
            <a:endParaRPr lang="en-US" altLang="en-US"/>
          </a:p>
        </p:txBody>
      </p:sp>
    </p:spTree>
    <p:extLst>
      <p:ext uri="{BB962C8B-B14F-4D97-AF65-F5344CB8AC3E}">
        <p14:creationId xmlns:p14="http://schemas.microsoft.com/office/powerpoint/2010/main" val="4404545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smtClean="0"/>
              <a:pPr>
                <a:defRPr/>
              </a:pPr>
              <a:t>‹#›</a:t>
            </a:fld>
            <a:endParaRPr lang="en-US" altLang="en-US"/>
          </a:p>
        </p:txBody>
      </p:sp>
    </p:spTree>
    <p:extLst>
      <p:ext uri="{BB962C8B-B14F-4D97-AF65-F5344CB8AC3E}">
        <p14:creationId xmlns:p14="http://schemas.microsoft.com/office/powerpoint/2010/main" val="27911920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smtClean="0"/>
              <a:pPr>
                <a:defRPr/>
              </a:pPr>
              <a:t>‹#›</a:t>
            </a:fld>
            <a:endParaRPr lang="en-US" altLang="en-US"/>
          </a:p>
        </p:txBody>
      </p:sp>
    </p:spTree>
    <p:extLst>
      <p:ext uri="{BB962C8B-B14F-4D97-AF65-F5344CB8AC3E}">
        <p14:creationId xmlns:p14="http://schemas.microsoft.com/office/powerpoint/2010/main" val="146057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12/8/22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smtClean="0"/>
              <a:pPr>
                <a:defRPr/>
              </a:pPr>
              <a:t>‹#›</a:t>
            </a:fld>
            <a:endParaRPr lang="en-US" altLang="en-US"/>
          </a:p>
        </p:txBody>
      </p:sp>
    </p:spTree>
    <p:extLst>
      <p:ext uri="{BB962C8B-B14F-4D97-AF65-F5344CB8AC3E}">
        <p14:creationId xmlns:p14="http://schemas.microsoft.com/office/powerpoint/2010/main" val="4878509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dirty="0"/>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8BECA7E0-09BC-41D3-BD93-B7E81A2ACCB7}" type="slidenum">
              <a:rPr lang="en-US" altLang="en-US" smtClean="0"/>
              <a:pPr>
                <a:defRPr/>
              </a:pPr>
              <a:t>‹#›</a:t>
            </a:fld>
            <a:endParaRPr lang="en-US" altLang="en-US" dirty="0"/>
          </a:p>
        </p:txBody>
      </p:sp>
    </p:spTree>
    <p:extLst>
      <p:ext uri="{BB962C8B-B14F-4D97-AF65-F5344CB8AC3E}">
        <p14:creationId xmlns:p14="http://schemas.microsoft.com/office/powerpoint/2010/main" val="37417509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8BECA7E0-09BC-41D3-BD93-B7E81A2ACCB7}" type="slidenum">
              <a:rPr lang="en-US" altLang="en-US" smtClean="0"/>
              <a:pPr>
                <a:defRPr/>
              </a:pPr>
              <a:t>‹#›</a:t>
            </a:fld>
            <a:endParaRPr lang="en-US" altLang="en-US" dirty="0"/>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5754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CCC6F45F-FF9D-4CDF-A1C0-8CB1B712ED44}"/>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400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906750812"/>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441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image" Target="../media/image2.jpe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theme" Target="../theme/theme4.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1.emf"/><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5.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6" Type="http://schemas.openxmlformats.org/officeDocument/2006/relationships/image" Target="../media/image2.jpe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theme" Target="../theme/theme6.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dirty="0">
                <a:solidFill>
                  <a:schemeClr val="bg1"/>
                </a:solidFill>
              </a:rPr>
              <a:t>Lecture 13 – OLAP, Big Data</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41" r:id="rId8"/>
    <p:sldLayoutId id="2147493674" r:id="rId9"/>
    <p:sldLayoutId id="2147493695" r:id="rId10"/>
    <p:sldLayoutId id="2147493697" r:id="rId11"/>
    <p:sldLayoutId id="2147493764"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dirty="0">
                <a:solidFill>
                  <a:schemeClr val="bg1"/>
                </a:solidFill>
              </a:rPr>
              <a:t>Lecture 13 – OLAP, Big Data</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36745532"/>
      </p:ext>
    </p:extLst>
  </p:cSld>
  <p:clrMap bg1="lt1" tx1="dk1" bg2="lt2" tx2="dk2" accent1="accent1" accent2="accent2" accent3="accent3" accent4="accent4" accent5="accent5" accent6="accent6" hlink="hlink" folHlink="folHlink"/>
  <p:sldLayoutIdLst>
    <p:sldLayoutId id="2147493699" r:id="rId1"/>
    <p:sldLayoutId id="2147493700" r:id="rId2"/>
    <p:sldLayoutId id="2147493701" r:id="rId3"/>
    <p:sldLayoutId id="2147493702" r:id="rId4"/>
    <p:sldLayoutId id="2147493703" r:id="rId5"/>
    <p:sldLayoutId id="2147493704" r:id="rId6"/>
    <p:sldLayoutId id="2147493705" r:id="rId7"/>
    <p:sldLayoutId id="2147493706" r:id="rId8"/>
    <p:sldLayoutId id="2147493707" r:id="rId9"/>
    <p:sldLayoutId id="2147493708" r:id="rId10"/>
    <p:sldLayoutId id="2147493709"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130065"/>
      </p:ext>
    </p:extLst>
  </p:cSld>
  <p:clrMap bg1="lt1" tx1="dk1" bg2="lt2" tx2="dk2" accent1="accent1" accent2="accent2" accent3="accent3" accent4="accent4" accent5="accent5" accent6="accent6" hlink="hlink" folHlink="folHlink"/>
  <p:sldLayoutIdLst>
    <p:sldLayoutId id="2147493711" r:id="rId1"/>
    <p:sldLayoutId id="2147493712" r:id="rId2"/>
    <p:sldLayoutId id="2147493713" r:id="rId3"/>
    <p:sldLayoutId id="2147493714" r:id="rId4"/>
    <p:sldLayoutId id="2147493715" r:id="rId5"/>
    <p:sldLayoutId id="2147493716" r:id="rId6"/>
    <p:sldLayoutId id="2147493717" r:id="rId7"/>
    <p:sldLayoutId id="2147493718" r:id="rId8"/>
    <p:sldLayoutId id="2147493719" r:id="rId9"/>
    <p:sldLayoutId id="2147493720" r:id="rId10"/>
    <p:sldLayoutId id="2147493721" r:id="rId11"/>
    <p:sldLayoutId id="2147493722" r:id="rId12"/>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8405201"/>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 id="2147493732" r:id="rId9"/>
    <p:sldLayoutId id="2147493733" r:id="rId10"/>
    <p:sldLayoutId id="2147493734" r:id="rId11"/>
    <p:sldLayoutId id="2147493735" r:id="rId12"/>
    <p:sldLayoutId id="2147493736" r:id="rId13"/>
    <p:sldLayoutId id="2147493737"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i="1" dirty="0">
                <a:solidFill>
                  <a:schemeClr val="bg1"/>
                </a:solidFill>
              </a:rPr>
              <a:t>Lecture 13 – OLAP, Big Data</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22691887"/>
      </p:ext>
    </p:extLst>
  </p:cSld>
  <p:clrMap bg1="lt1" tx1="dk1" bg2="lt2" tx2="dk2" accent1="accent1" accent2="accent2" accent3="accent3" accent4="accent4" accent5="accent5" accent6="accent6" hlink="hlink" folHlink="folHlink"/>
  <p:sldLayoutIdLst>
    <p:sldLayoutId id="2147493739" r:id="rId1"/>
    <p:sldLayoutId id="2147493740" r:id="rId2"/>
    <p:sldLayoutId id="2147493741" r:id="rId3"/>
    <p:sldLayoutId id="2147493742" r:id="rId4"/>
    <p:sldLayoutId id="2147493743" r:id="rId5"/>
    <p:sldLayoutId id="2147493744" r:id="rId6"/>
    <p:sldLayoutId id="2147493745" r:id="rId7"/>
    <p:sldLayoutId id="2147493746" r:id="rId8"/>
    <p:sldLayoutId id="2147493747" r:id="rId9"/>
    <p:sldLayoutId id="2147493748"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10.</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Cover-6Ed">
            <a:extLst>
              <a:ext uri="{FF2B5EF4-FFF2-40B4-BE49-F238E27FC236}">
                <a16:creationId xmlns:a16="http://schemas.microsoft.com/office/drawing/2014/main" id="{50EA20A4-E349-4502-9306-52BDD2ADAD03}"/>
              </a:ext>
            </a:extLst>
          </p:cNvPr>
          <p:cNvPicPr>
            <a:picLocks noChangeAspect="1" noChangeArrowheads="1"/>
          </p:cNvPicPr>
          <p:nvPr userDrawn="1"/>
        </p:nvPicPr>
        <p:blipFill>
          <a:blip r:embed="rId16"/>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656719"/>
      </p:ext>
    </p:extLst>
  </p:cSld>
  <p:clrMap bg1="lt1" tx1="dk1" bg2="lt2" tx2="dk2" accent1="accent1" accent2="accent2" accent3="accent3" accent4="accent4" accent5="accent5" accent6="accent6" hlink="hlink" folHlink="folHlink"/>
  <p:sldLayoutIdLst>
    <p:sldLayoutId id="2147493750" r:id="rId1"/>
    <p:sldLayoutId id="2147493751" r:id="rId2"/>
    <p:sldLayoutId id="2147493752" r:id="rId3"/>
    <p:sldLayoutId id="2147493753" r:id="rId4"/>
    <p:sldLayoutId id="2147493754" r:id="rId5"/>
    <p:sldLayoutId id="2147493755" r:id="rId6"/>
    <p:sldLayoutId id="2147493756" r:id="rId7"/>
    <p:sldLayoutId id="2147493757" r:id="rId8"/>
    <p:sldLayoutId id="2147493758" r:id="rId9"/>
    <p:sldLayoutId id="2147493759" r:id="rId10"/>
    <p:sldLayoutId id="2147493760" r:id="rId11"/>
    <p:sldLayoutId id="2147493761" r:id="rId12"/>
    <p:sldLayoutId id="2147493762" r:id="rId13"/>
    <p:sldLayoutId id="2147493763"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lucid.app/lucidchart/0cfeef1b-2aa6-47ec-aa02-bc0d2d52253b/edit?invitationId=inv_ee590018-7ca8-47d9-a149-fdceab443a79&amp;page=uMk9xKvfpdxS"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 Id="rId5" Type="http://schemas.openxmlformats.org/officeDocument/2006/relationships/image" Target="../media/image37.tiff"/><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6.xml"/><Relationship Id="rId4" Type="http://schemas.openxmlformats.org/officeDocument/2006/relationships/image" Target="../media/image4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6.xml"/><Relationship Id="rId5" Type="http://schemas.openxmlformats.org/officeDocument/2006/relationships/image" Target="../media/image45.tiff"/><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57.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52.svg"/></Relationships>
</file>

<file path=ppt/slides/_rels/slide5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image" Target="../media/image55.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7.xml"/><Relationship Id="rId5" Type="http://schemas.openxmlformats.org/officeDocument/2006/relationships/image" Target="../media/image58.png"/><Relationship Id="rId4" Type="http://schemas.openxmlformats.org/officeDocument/2006/relationships/image" Target="../media/image57.sv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66.sv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37.xml"/><Relationship Id="rId4" Type="http://schemas.openxmlformats.org/officeDocument/2006/relationships/image" Target="../media/image68.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003/V03, Fall 2022</a:t>
            </a:r>
            <a:br>
              <a:rPr lang="en-US" altLang="en-US" sz="2800" i="1" dirty="0"/>
            </a:br>
            <a:r>
              <a:rPr lang="en-US" altLang="en-US" sz="2800" b="1" i="1" dirty="0"/>
              <a:t>Lecture 13: OLAP, Big Data</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733800" y="1809750"/>
            <a:ext cx="1856406" cy="584775"/>
          </a:xfrm>
          <a:prstGeom prst="rect">
            <a:avLst/>
          </a:prstGeom>
          <a:noFill/>
        </p:spPr>
        <p:txBody>
          <a:bodyPr wrap="none" rtlCol="0">
            <a:spAutoFit/>
          </a:bodyPr>
          <a:lstStyle/>
          <a:p>
            <a:r>
              <a:rPr lang="en-US" sz="3200" dirty="0">
                <a:solidFill>
                  <a:schemeClr val="bg1"/>
                </a:solidFill>
              </a:rPr>
              <a:t>Scalability</a:t>
            </a:r>
          </a:p>
        </p:txBody>
      </p:sp>
    </p:spTree>
    <p:extLst>
      <p:ext uri="{BB962C8B-B14F-4D97-AF65-F5344CB8AC3E}">
        <p14:creationId xmlns:p14="http://schemas.microsoft.com/office/powerpoint/2010/main" val="252432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Scalability</a:t>
            </a: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 is the property of a system to handle a growing amount of work by adding resources to the system.</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Replace system with a bigger machine,</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25770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MongoDB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Sharding</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DynamoDB Partitioning</a:t>
            </a:r>
          </a:p>
        </p:txBody>
      </p:sp>
    </p:spTree>
    <p:extLst>
      <p:ext uri="{BB962C8B-B14F-4D97-AF65-F5344CB8AC3E}">
        <p14:creationId xmlns:p14="http://schemas.microsoft.com/office/powerpoint/2010/main" val="180286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Data Models, REST, HATEOS</a:t>
            </a:r>
          </a:p>
        </p:txBody>
      </p:sp>
      <p:sp>
        <p:nvSpPr>
          <p:cNvPr id="9" name="TextBox 11">
            <a:extLst>
              <a:ext uri="{FF2B5EF4-FFF2-40B4-BE49-F238E27FC236}">
                <a16:creationId xmlns:a16="http://schemas.microsoft.com/office/drawing/2014/main" id="{14A62A55-41F3-634B-852C-F5BF31D6A22C}"/>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i="1" dirty="0">
                <a:solidFill>
                  <a:schemeClr val="bg1"/>
                </a:solidFill>
              </a:rPr>
              <a:t>Lecture 13 – OLAP, Big Data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454736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 (POST)</a:t>
            </a:r>
          </a:p>
          <a:p>
            <a:pPr lvl="1"/>
            <a:r>
              <a:rPr lang="en-US" sz="1600" dirty="0"/>
              <a:t>Retrieve (GET)</a:t>
            </a:r>
          </a:p>
          <a:p>
            <a:pPr lvl="1"/>
            <a:r>
              <a:rPr lang="en-US" sz="1600" dirty="0"/>
              <a:t>Update (PUT)</a:t>
            </a:r>
          </a:p>
          <a:p>
            <a:pPr lvl="1"/>
            <a:r>
              <a:rPr lang="en-US" sz="1600" dirty="0"/>
              <a:t>Delete (DELETE)</a:t>
            </a:r>
          </a:p>
          <a:p>
            <a:pPr lvl="1"/>
            <a:r>
              <a:rPr lang="en-US" sz="1600" dirty="0"/>
              <a:t>Reference/Identity/... ... (URL)</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the Web</a:t>
            </a:r>
          </a:p>
        </p:txBody>
      </p:sp>
    </p:spTree>
    <p:extLst>
      <p:ext uri="{BB962C8B-B14F-4D97-AF65-F5344CB8AC3E}">
        <p14:creationId xmlns:p14="http://schemas.microsoft.com/office/powerpoint/2010/main" val="219246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C9F0E8-3CE3-4DB3-94AA-ADB8FE4A8600}"/>
              </a:ext>
            </a:extLst>
          </p:cNvPr>
          <p:cNvSpPr>
            <a:spLocks noGrp="1"/>
          </p:cNvSpPr>
          <p:nvPr>
            <p:ph type="title"/>
          </p:nvPr>
        </p:nvSpPr>
        <p:spPr/>
        <p:txBody>
          <a:bodyPr/>
          <a:lstStyle/>
          <a:p>
            <a:r>
              <a:rPr lang="en-US" dirty="0"/>
              <a:t>Data Web</a:t>
            </a:r>
          </a:p>
        </p:txBody>
      </p:sp>
      <p:pic>
        <p:nvPicPr>
          <p:cNvPr id="5" name="Picture 4">
            <a:extLst>
              <a:ext uri="{FF2B5EF4-FFF2-40B4-BE49-F238E27FC236}">
                <a16:creationId xmlns:a16="http://schemas.microsoft.com/office/drawing/2014/main" id="{93C0D01A-33AB-4015-8710-8D8874269D21}"/>
              </a:ext>
            </a:extLst>
          </p:cNvPr>
          <p:cNvPicPr>
            <a:picLocks noChangeAspect="1"/>
          </p:cNvPicPr>
          <p:nvPr/>
        </p:nvPicPr>
        <p:blipFill>
          <a:blip r:embed="rId2"/>
          <a:stretch>
            <a:fillRect/>
          </a:stretch>
        </p:blipFill>
        <p:spPr>
          <a:xfrm>
            <a:off x="5638800" y="113586"/>
            <a:ext cx="3256794" cy="1637444"/>
          </a:xfrm>
          <a:prstGeom prst="rect">
            <a:avLst/>
          </a:prstGeom>
        </p:spPr>
      </p:pic>
      <p:pic>
        <p:nvPicPr>
          <p:cNvPr id="7" name="Picture 6">
            <a:extLst>
              <a:ext uri="{FF2B5EF4-FFF2-40B4-BE49-F238E27FC236}">
                <a16:creationId xmlns:a16="http://schemas.microsoft.com/office/drawing/2014/main" id="{1AE13B4C-4A54-4FF1-A9C8-5A9DA9BBACA6}"/>
              </a:ext>
            </a:extLst>
          </p:cNvPr>
          <p:cNvPicPr>
            <a:picLocks noChangeAspect="1"/>
          </p:cNvPicPr>
          <p:nvPr/>
        </p:nvPicPr>
        <p:blipFill>
          <a:blip r:embed="rId3"/>
          <a:stretch>
            <a:fillRect/>
          </a:stretch>
        </p:blipFill>
        <p:spPr>
          <a:xfrm>
            <a:off x="82106" y="499267"/>
            <a:ext cx="3931635" cy="1785590"/>
          </a:xfrm>
          <a:prstGeom prst="rect">
            <a:avLst/>
          </a:prstGeom>
        </p:spPr>
      </p:pic>
      <p:pic>
        <p:nvPicPr>
          <p:cNvPr id="9" name="Picture 8">
            <a:extLst>
              <a:ext uri="{FF2B5EF4-FFF2-40B4-BE49-F238E27FC236}">
                <a16:creationId xmlns:a16="http://schemas.microsoft.com/office/drawing/2014/main" id="{E14E57EE-E1EA-4031-86BE-F5CA278453EB}"/>
              </a:ext>
            </a:extLst>
          </p:cNvPr>
          <p:cNvPicPr>
            <a:picLocks noChangeAspect="1"/>
          </p:cNvPicPr>
          <p:nvPr/>
        </p:nvPicPr>
        <p:blipFill>
          <a:blip r:embed="rId4"/>
          <a:stretch>
            <a:fillRect/>
          </a:stretch>
        </p:blipFill>
        <p:spPr>
          <a:xfrm>
            <a:off x="3505201" y="599086"/>
            <a:ext cx="3221342" cy="2090755"/>
          </a:xfrm>
          <a:prstGeom prst="rect">
            <a:avLst/>
          </a:prstGeom>
        </p:spPr>
      </p:pic>
      <p:pic>
        <p:nvPicPr>
          <p:cNvPr id="11" name="Picture 10">
            <a:extLst>
              <a:ext uri="{FF2B5EF4-FFF2-40B4-BE49-F238E27FC236}">
                <a16:creationId xmlns:a16="http://schemas.microsoft.com/office/drawing/2014/main" id="{08308401-4C5B-4FBE-BF7E-2B1D9268831F}"/>
              </a:ext>
            </a:extLst>
          </p:cNvPr>
          <p:cNvPicPr>
            <a:picLocks noChangeAspect="1"/>
          </p:cNvPicPr>
          <p:nvPr/>
        </p:nvPicPr>
        <p:blipFill>
          <a:blip r:embed="rId5"/>
          <a:stretch>
            <a:fillRect/>
          </a:stretch>
        </p:blipFill>
        <p:spPr>
          <a:xfrm>
            <a:off x="228600" y="1962150"/>
            <a:ext cx="3115819" cy="2744971"/>
          </a:xfrm>
          <a:prstGeom prst="rect">
            <a:avLst/>
          </a:prstGeom>
        </p:spPr>
      </p:pic>
      <p:pic>
        <p:nvPicPr>
          <p:cNvPr id="13" name="Picture 12">
            <a:extLst>
              <a:ext uri="{FF2B5EF4-FFF2-40B4-BE49-F238E27FC236}">
                <a16:creationId xmlns:a16="http://schemas.microsoft.com/office/drawing/2014/main" id="{47228B95-C25B-45BD-946E-5366397DBF85}"/>
              </a:ext>
            </a:extLst>
          </p:cNvPr>
          <p:cNvPicPr>
            <a:picLocks noChangeAspect="1"/>
          </p:cNvPicPr>
          <p:nvPr/>
        </p:nvPicPr>
        <p:blipFill>
          <a:blip r:embed="rId6"/>
          <a:stretch>
            <a:fillRect/>
          </a:stretch>
        </p:blipFill>
        <p:spPr>
          <a:xfrm>
            <a:off x="4267200" y="2255520"/>
            <a:ext cx="4315691" cy="2373630"/>
          </a:xfrm>
          <a:prstGeom prst="rect">
            <a:avLst/>
          </a:prstGeom>
        </p:spPr>
      </p:pic>
    </p:spTree>
    <p:extLst>
      <p:ext uri="{BB962C8B-B14F-4D97-AF65-F5344CB8AC3E}">
        <p14:creationId xmlns:p14="http://schemas.microsoft.com/office/powerpoint/2010/main" val="188659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317BD9-B23F-4E32-BA78-592429C0937C}"/>
              </a:ext>
            </a:extLst>
          </p:cNvPr>
          <p:cNvPicPr>
            <a:picLocks noChangeAspect="1"/>
          </p:cNvPicPr>
          <p:nvPr/>
        </p:nvPicPr>
        <p:blipFill>
          <a:blip r:embed="rId2"/>
          <a:stretch>
            <a:fillRect/>
          </a:stretch>
        </p:blipFill>
        <p:spPr>
          <a:xfrm>
            <a:off x="2743200" y="2353794"/>
            <a:ext cx="6248400" cy="2299900"/>
          </a:xfrm>
          <a:prstGeom prst="rect">
            <a:avLst/>
          </a:prstGeom>
        </p:spPr>
      </p:pic>
      <p:sp>
        <p:nvSpPr>
          <p:cNvPr id="2" name="Content Placeholder 1">
            <a:extLst>
              <a:ext uri="{FF2B5EF4-FFF2-40B4-BE49-F238E27FC236}">
                <a16:creationId xmlns:a16="http://schemas.microsoft.com/office/drawing/2014/main" id="{5CB1FA66-7B00-4AAD-9286-D92C7FE1CA23}"/>
              </a:ext>
            </a:extLst>
          </p:cNvPr>
          <p:cNvSpPr>
            <a:spLocks noGrp="1"/>
          </p:cNvSpPr>
          <p:nvPr>
            <p:ph idx="1"/>
          </p:nvPr>
        </p:nvSpPr>
        <p:spPr>
          <a:xfrm>
            <a:off x="152400" y="524994"/>
            <a:ext cx="4876800" cy="1828800"/>
          </a:xfrm>
        </p:spPr>
        <p:txBody>
          <a:bodyPr/>
          <a:lstStyle/>
          <a:p>
            <a:pPr marL="0" indent="0">
              <a:buNone/>
            </a:pPr>
            <a:r>
              <a:rPr lang="en-US" sz="1200" dirty="0"/>
              <a:t>“Representational state transfer (REST) is a software architectural style that was created to guide the design and development of the architecture for the World Wide Web. REST defines a set of constraints for how the architecture of an Internet-scale distributed hypermedia system, such as the Web, should behave. … …</a:t>
            </a:r>
          </a:p>
          <a:p>
            <a:pPr marL="0" indent="0">
              <a:buNone/>
            </a:pPr>
            <a:endParaRPr lang="en-US" sz="1200" dirty="0"/>
          </a:p>
          <a:p>
            <a:pPr marL="0" indent="0">
              <a:buNone/>
            </a:pPr>
            <a:r>
              <a:rPr lang="en-US" sz="1200" dirty="0"/>
              <a:t>REST has been employed throughout the software industry and is a widely accepted set of guidelines for creating stateless, reliable web APIs. A web API that obeys the REST constraints is informally described as RESTful. RESTful web APIs are typically loosely based on HTTP methods to access resources via URL-encoded parameters and the use of JSON or XML to transmit data.”</a:t>
            </a:r>
          </a:p>
        </p:txBody>
      </p:sp>
      <p:sp>
        <p:nvSpPr>
          <p:cNvPr id="3" name="Title 2">
            <a:extLst>
              <a:ext uri="{FF2B5EF4-FFF2-40B4-BE49-F238E27FC236}">
                <a16:creationId xmlns:a16="http://schemas.microsoft.com/office/drawing/2014/main" id="{AA9E022F-74D8-41E5-8036-6BDD90B56E18}"/>
              </a:ext>
            </a:extLst>
          </p:cNvPr>
          <p:cNvSpPr>
            <a:spLocks noGrp="1"/>
          </p:cNvSpPr>
          <p:nvPr>
            <p:ph type="title"/>
          </p:nvPr>
        </p:nvSpPr>
        <p:spPr/>
        <p:txBody>
          <a:bodyPr/>
          <a:lstStyle/>
          <a:p>
            <a:r>
              <a:rPr lang="en-US" dirty="0"/>
              <a:t>REST</a:t>
            </a:r>
          </a:p>
        </p:txBody>
      </p:sp>
      <p:pic>
        <p:nvPicPr>
          <p:cNvPr id="151558" name="Picture 6" descr="REST API in action">
            <a:extLst>
              <a:ext uri="{FF2B5EF4-FFF2-40B4-BE49-F238E27FC236}">
                <a16:creationId xmlns:a16="http://schemas.microsoft.com/office/drawing/2014/main" id="{08479A7C-F3CF-4D0D-A1D3-FB73D05E7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13069"/>
            <a:ext cx="3267741" cy="2069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288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B9F418-5847-4161-A8CE-1E554EBC4DFC}"/>
              </a:ext>
            </a:extLst>
          </p:cNvPr>
          <p:cNvSpPr>
            <a:spLocks noGrp="1"/>
          </p:cNvSpPr>
          <p:nvPr>
            <p:ph idx="1"/>
          </p:nvPr>
        </p:nvSpPr>
        <p:spPr/>
        <p:txBody>
          <a:bodyPr/>
          <a:lstStyle/>
          <a:p>
            <a:pPr marL="0" indent="0">
              <a:buNone/>
            </a:pPr>
            <a:r>
              <a:rPr lang="en-US" sz="1400" dirty="0"/>
              <a:t>“Hypermedia as the Engine of Application State (HATEOAS) is a constraint of the REST application architecture that distinguishes it from other network application architectures.</a:t>
            </a:r>
          </a:p>
          <a:p>
            <a:pPr marL="0" indent="0">
              <a:buNone/>
            </a:pPr>
            <a:r>
              <a:rPr lang="en-US" sz="1400" dirty="0"/>
              <a:t>With HATEOAS, a client interacts with a network application whose application servers provide information dynamically through hypermedia. A REST client needs little to no prior knowledge about how to interact with an application or server beyond a generic understanding of hypermedia.</a:t>
            </a:r>
          </a:p>
          <a:p>
            <a:pPr marL="0" indent="0">
              <a:buNone/>
            </a:pPr>
            <a:r>
              <a:rPr lang="en-US" sz="1400" dirty="0"/>
              <a:t>The restrictions imposed by HATEOAS decouple client and server. This enables server functionality to evolve independently.”</a:t>
            </a:r>
          </a:p>
        </p:txBody>
      </p:sp>
      <p:sp>
        <p:nvSpPr>
          <p:cNvPr id="3" name="Title 2">
            <a:extLst>
              <a:ext uri="{FF2B5EF4-FFF2-40B4-BE49-F238E27FC236}">
                <a16:creationId xmlns:a16="http://schemas.microsoft.com/office/drawing/2014/main" id="{CD3DB25F-B94E-4129-95CF-1469671A6D5A}"/>
              </a:ext>
            </a:extLst>
          </p:cNvPr>
          <p:cNvSpPr>
            <a:spLocks noGrp="1"/>
          </p:cNvSpPr>
          <p:nvPr>
            <p:ph type="title"/>
          </p:nvPr>
        </p:nvSpPr>
        <p:spPr/>
        <p:txBody>
          <a:bodyPr/>
          <a:lstStyle/>
          <a:p>
            <a:r>
              <a:rPr lang="en-US" dirty="0"/>
              <a:t>HATEOAS</a:t>
            </a:r>
          </a:p>
        </p:txBody>
      </p:sp>
      <p:pic>
        <p:nvPicPr>
          <p:cNvPr id="5" name="Picture 4">
            <a:extLst>
              <a:ext uri="{FF2B5EF4-FFF2-40B4-BE49-F238E27FC236}">
                <a16:creationId xmlns:a16="http://schemas.microsoft.com/office/drawing/2014/main" id="{24DE7457-DB03-4A06-AD2C-31107A33EA13}"/>
              </a:ext>
            </a:extLst>
          </p:cNvPr>
          <p:cNvPicPr>
            <a:picLocks noChangeAspect="1"/>
          </p:cNvPicPr>
          <p:nvPr/>
        </p:nvPicPr>
        <p:blipFill>
          <a:blip r:embed="rId2"/>
          <a:stretch>
            <a:fillRect/>
          </a:stretch>
        </p:blipFill>
        <p:spPr>
          <a:xfrm>
            <a:off x="4435484" y="2343150"/>
            <a:ext cx="3808432" cy="2238400"/>
          </a:xfrm>
          <a:prstGeom prst="rect">
            <a:avLst/>
          </a:prstGeom>
        </p:spPr>
      </p:pic>
      <p:pic>
        <p:nvPicPr>
          <p:cNvPr id="7" name="Picture 6">
            <a:extLst>
              <a:ext uri="{FF2B5EF4-FFF2-40B4-BE49-F238E27FC236}">
                <a16:creationId xmlns:a16="http://schemas.microsoft.com/office/drawing/2014/main" id="{360F8132-65D7-4415-8CC1-E0300DA9B91E}"/>
              </a:ext>
            </a:extLst>
          </p:cNvPr>
          <p:cNvPicPr>
            <a:picLocks noChangeAspect="1"/>
          </p:cNvPicPr>
          <p:nvPr/>
        </p:nvPicPr>
        <p:blipFill>
          <a:blip r:embed="rId3"/>
          <a:stretch>
            <a:fillRect/>
          </a:stretch>
        </p:blipFill>
        <p:spPr>
          <a:xfrm>
            <a:off x="201698" y="2620708"/>
            <a:ext cx="2014548" cy="557078"/>
          </a:xfrm>
          <a:prstGeom prst="rect">
            <a:avLst/>
          </a:prstGeom>
        </p:spPr>
      </p:pic>
      <p:sp>
        <p:nvSpPr>
          <p:cNvPr id="8" name="TextBox 7">
            <a:extLst>
              <a:ext uri="{FF2B5EF4-FFF2-40B4-BE49-F238E27FC236}">
                <a16:creationId xmlns:a16="http://schemas.microsoft.com/office/drawing/2014/main" id="{CD217035-A3D0-4861-B5B5-7F4CB02880B3}"/>
              </a:ext>
            </a:extLst>
          </p:cNvPr>
          <p:cNvSpPr txBox="1"/>
          <p:nvPr/>
        </p:nvSpPr>
        <p:spPr>
          <a:xfrm>
            <a:off x="370772" y="2393704"/>
            <a:ext cx="1077028" cy="307777"/>
          </a:xfrm>
          <a:prstGeom prst="rect">
            <a:avLst/>
          </a:prstGeom>
          <a:noFill/>
        </p:spPr>
        <p:txBody>
          <a:bodyPr wrap="square" rtlCol="0">
            <a:spAutoFit/>
          </a:bodyPr>
          <a:lstStyle/>
          <a:p>
            <a:r>
              <a:rPr lang="en-US" sz="1400" dirty="0"/>
              <a:t>Request</a:t>
            </a:r>
          </a:p>
        </p:txBody>
      </p:sp>
      <p:sp>
        <p:nvSpPr>
          <p:cNvPr id="9" name="TextBox 8">
            <a:extLst>
              <a:ext uri="{FF2B5EF4-FFF2-40B4-BE49-F238E27FC236}">
                <a16:creationId xmlns:a16="http://schemas.microsoft.com/office/drawing/2014/main" id="{93AA531C-8803-4BBD-AC47-D52E24E50652}"/>
              </a:ext>
            </a:extLst>
          </p:cNvPr>
          <p:cNvSpPr txBox="1"/>
          <p:nvPr/>
        </p:nvSpPr>
        <p:spPr>
          <a:xfrm>
            <a:off x="6096000" y="2348907"/>
            <a:ext cx="1077028" cy="307777"/>
          </a:xfrm>
          <a:prstGeom prst="rect">
            <a:avLst/>
          </a:prstGeom>
          <a:noFill/>
        </p:spPr>
        <p:txBody>
          <a:bodyPr wrap="square" rtlCol="0">
            <a:spAutoFit/>
          </a:bodyPr>
          <a:lstStyle/>
          <a:p>
            <a:r>
              <a:rPr lang="en-US" sz="1400" dirty="0"/>
              <a:t>Response</a:t>
            </a:r>
          </a:p>
        </p:txBody>
      </p:sp>
    </p:spTree>
    <p:extLst>
      <p:ext uri="{BB962C8B-B14F-4D97-AF65-F5344CB8AC3E}">
        <p14:creationId xmlns:p14="http://schemas.microsoft.com/office/powerpoint/2010/main" val="2516036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1066800" y="514350"/>
            <a:ext cx="7970809" cy="4191000"/>
          </a:xfrm>
          <a:prstGeom prst="rect">
            <a:avLst/>
          </a:prstGeom>
        </p:spPr>
      </p:pic>
      <p:sp>
        <p:nvSpPr>
          <p:cNvPr id="2" name="Content Placeholder 1">
            <a:extLst>
              <a:ext uri="{FF2B5EF4-FFF2-40B4-BE49-F238E27FC236}">
                <a16:creationId xmlns:a16="http://schemas.microsoft.com/office/drawing/2014/main" id="{36DAF74A-223A-FE4A-9297-30911A1F9F1E}"/>
              </a:ext>
            </a:extLst>
          </p:cNvPr>
          <p:cNvSpPr>
            <a:spLocks noGrp="1"/>
          </p:cNvSpPr>
          <p:nvPr>
            <p:ph idx="1"/>
          </p:nvPr>
        </p:nvSpPr>
        <p:spPr/>
        <p:txBody>
          <a:bodyPr/>
          <a:lstStyle/>
          <a:p>
            <a:r>
              <a:rPr lang="en-US" dirty="0"/>
              <a:t>URL = Universal Resource Locator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(URL, content-type)  application/JSON, text/html, image/jpg</a:t>
            </a:r>
          </a:p>
        </p:txBody>
      </p:sp>
    </p:spTree>
    <p:extLst>
      <p:ext uri="{BB962C8B-B14F-4D97-AF65-F5344CB8AC3E}">
        <p14:creationId xmlns:p14="http://schemas.microsoft.com/office/powerpoint/2010/main" val="2935938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731449" y="2231737"/>
            <a:ext cx="1681101" cy="584775"/>
          </a:xfrm>
          <a:prstGeom prst="rect">
            <a:avLst/>
          </a:prstGeom>
          <a:noFill/>
        </p:spPr>
        <p:txBody>
          <a:bodyPr wrap="none" rtlCol="0">
            <a:spAutoFit/>
          </a:bodyPr>
          <a:lstStyle/>
          <a:p>
            <a:r>
              <a:rPr lang="en-US" sz="3200" dirty="0">
                <a:solidFill>
                  <a:schemeClr val="bg1"/>
                </a:solidFill>
              </a:rPr>
              <a:t>Contents</a:t>
            </a:r>
          </a:p>
        </p:txBody>
      </p:sp>
    </p:spTree>
    <p:extLst>
      <p:ext uri="{BB962C8B-B14F-4D97-AF65-F5344CB8AC3E}">
        <p14:creationId xmlns:p14="http://schemas.microsoft.com/office/powerpoint/2010/main" val="632768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216846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A6D77-B6D4-644C-AF8D-7C8215B5B3C1}"/>
              </a:ext>
            </a:extLst>
          </p:cNvPr>
          <p:cNvSpPr>
            <a:spLocks noGrp="1"/>
          </p:cNvSpPr>
          <p:nvPr>
            <p:ph type="title"/>
          </p:nvPr>
        </p:nvSpPr>
        <p:spPr/>
        <p:txBody>
          <a:bodyPr/>
          <a:lstStyle/>
          <a:p>
            <a:r>
              <a:rPr lang="en-US" dirty="0"/>
              <a:t>UML</a:t>
            </a:r>
          </a:p>
        </p:txBody>
      </p:sp>
      <p:pic>
        <p:nvPicPr>
          <p:cNvPr id="3074" name="Picture 2">
            <a:extLst>
              <a:ext uri="{FF2B5EF4-FFF2-40B4-BE49-F238E27FC236}">
                <a16:creationId xmlns:a16="http://schemas.microsoft.com/office/drawing/2014/main" id="{0F15CD23-0FF1-4341-83D9-191E2979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46290"/>
            <a:ext cx="4559300" cy="38619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120702-3638-1248-96D5-8463D35A622D}"/>
              </a:ext>
            </a:extLst>
          </p:cNvPr>
          <p:cNvPicPr>
            <a:picLocks noChangeAspect="1"/>
          </p:cNvPicPr>
          <p:nvPr/>
        </p:nvPicPr>
        <p:blipFill>
          <a:blip r:embed="rId3"/>
          <a:stretch>
            <a:fillRect/>
          </a:stretch>
        </p:blipFill>
        <p:spPr>
          <a:xfrm>
            <a:off x="5334000" y="185709"/>
            <a:ext cx="3352800" cy="4430031"/>
          </a:xfrm>
          <a:prstGeom prst="rect">
            <a:avLst/>
          </a:prstGeom>
        </p:spPr>
      </p:pic>
      <p:sp>
        <p:nvSpPr>
          <p:cNvPr id="7" name="TextBox 6">
            <a:extLst>
              <a:ext uri="{FF2B5EF4-FFF2-40B4-BE49-F238E27FC236}">
                <a16:creationId xmlns:a16="http://schemas.microsoft.com/office/drawing/2014/main" id="{0F4C74BA-FC93-1D45-9255-2AC40886693A}"/>
              </a:ext>
            </a:extLst>
          </p:cNvPr>
          <p:cNvSpPr txBox="1"/>
          <p:nvPr/>
        </p:nvSpPr>
        <p:spPr>
          <a:xfrm>
            <a:off x="5021317" y="4400486"/>
            <a:ext cx="3808311" cy="261610"/>
          </a:xfrm>
          <a:prstGeom prst="rect">
            <a:avLst/>
          </a:prstGeom>
          <a:noFill/>
        </p:spPr>
        <p:txBody>
          <a:bodyPr wrap="square">
            <a:spAutoFit/>
          </a:bodyPr>
          <a:lstStyle/>
          <a:p>
            <a:r>
              <a:rPr lang="en-US" sz="1100" dirty="0"/>
              <a:t>https://</a:t>
            </a:r>
            <a:r>
              <a:rPr lang="en-US" sz="1100" dirty="0" err="1"/>
              <a:t>khalilstemmler.com</a:t>
            </a:r>
            <a:r>
              <a:rPr lang="en-US" sz="1100" dirty="0"/>
              <a:t>/files/resources/</a:t>
            </a:r>
            <a:r>
              <a:rPr lang="en-US" sz="1100" dirty="0" err="1"/>
              <a:t>umlcheatsheet.jpg</a:t>
            </a:r>
            <a:endParaRPr lang="en-US" sz="1100" dirty="0"/>
          </a:p>
        </p:txBody>
      </p:sp>
      <p:sp>
        <p:nvSpPr>
          <p:cNvPr id="9" name="TextBox 8">
            <a:extLst>
              <a:ext uri="{FF2B5EF4-FFF2-40B4-BE49-F238E27FC236}">
                <a16:creationId xmlns:a16="http://schemas.microsoft.com/office/drawing/2014/main" id="{61712176-503D-7C42-A2B0-CD1876B7E1E0}"/>
              </a:ext>
            </a:extLst>
          </p:cNvPr>
          <p:cNvSpPr txBox="1"/>
          <p:nvPr/>
        </p:nvSpPr>
        <p:spPr>
          <a:xfrm>
            <a:off x="119505" y="4329096"/>
            <a:ext cx="4619296" cy="369332"/>
          </a:xfrm>
          <a:prstGeom prst="rect">
            <a:avLst/>
          </a:prstGeom>
          <a:noFill/>
        </p:spPr>
        <p:txBody>
          <a:bodyPr wrap="square">
            <a:spAutoFit/>
          </a:bodyPr>
          <a:lstStyle/>
          <a:p>
            <a:r>
              <a:rPr lang="en-US" sz="900" dirty="0"/>
              <a:t>https://</a:t>
            </a:r>
            <a:r>
              <a:rPr lang="en-US" sz="900" dirty="0" err="1"/>
              <a:t>softwareengineering.stackexchange.com</a:t>
            </a:r>
            <a:r>
              <a:rPr lang="en-US" sz="900" dirty="0"/>
              <a:t>/questions/405247/what-is-the-difference-between-containment-and-aggregation-relationship-in-uml</a:t>
            </a:r>
          </a:p>
        </p:txBody>
      </p:sp>
    </p:spTree>
    <p:extLst>
      <p:ext uri="{BB962C8B-B14F-4D97-AF65-F5344CB8AC3E}">
        <p14:creationId xmlns:p14="http://schemas.microsoft.com/office/powerpoint/2010/main" val="2163779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987B44-B44D-EE4B-8DBD-746F84FF3223}"/>
              </a:ext>
            </a:extLst>
          </p:cNvPr>
          <p:cNvSpPr>
            <a:spLocks noGrp="1"/>
          </p:cNvSpPr>
          <p:nvPr>
            <p:ph idx="1"/>
          </p:nvPr>
        </p:nvSpPr>
        <p:spPr>
          <a:xfrm>
            <a:off x="90154" y="514350"/>
            <a:ext cx="3298901" cy="4191000"/>
          </a:xfrm>
        </p:spPr>
        <p:txBody>
          <a:bodyPr/>
          <a:lstStyle/>
          <a:p>
            <a:r>
              <a:rPr lang="en-US" sz="1800" dirty="0"/>
              <a:t>Did not include all attributes.</a:t>
            </a:r>
          </a:p>
          <a:p>
            <a:endParaRPr lang="en-US" sz="1800" dirty="0"/>
          </a:p>
          <a:p>
            <a:r>
              <a:rPr lang="en-US" sz="1800" dirty="0"/>
              <a:t>May not be accurate</a:t>
            </a:r>
          </a:p>
          <a:p>
            <a:pPr lvl="1"/>
            <a:r>
              <a:rPr lang="en-US" sz="1600" dirty="0"/>
              <a:t>Did before coffee</a:t>
            </a:r>
            <a:br>
              <a:rPr lang="en-US" sz="1600" dirty="0"/>
            </a:br>
            <a:r>
              <a:rPr lang="en-US" sz="1600" dirty="0"/>
              <a:t>(really bad idea).</a:t>
            </a:r>
          </a:p>
          <a:p>
            <a:pPr lvl="1"/>
            <a:r>
              <a:rPr lang="en-US" sz="1600" dirty="0"/>
              <a:t>Made early this morning.</a:t>
            </a:r>
          </a:p>
          <a:p>
            <a:pPr lvl="1"/>
            <a:r>
              <a:rPr lang="en-US" sz="1600" dirty="0"/>
              <a:t>This is fun for about 10</a:t>
            </a:r>
            <a:br>
              <a:rPr lang="en-US" sz="1600" dirty="0"/>
            </a:br>
            <a:r>
              <a:rPr lang="en-US" sz="1600" dirty="0"/>
              <a:t>minutes and then is boring.</a:t>
            </a:r>
          </a:p>
          <a:p>
            <a:pPr lvl="1"/>
            <a:endParaRPr lang="en-US" sz="1600" dirty="0"/>
          </a:p>
          <a:p>
            <a:r>
              <a:rPr lang="en-US" sz="1800" dirty="0"/>
              <a:t>Like all modeling</a:t>
            </a:r>
          </a:p>
          <a:p>
            <a:pPr lvl="1"/>
            <a:r>
              <a:rPr lang="en-US" sz="1600" dirty="0"/>
              <a:t>You can go crazy doing it.</a:t>
            </a:r>
          </a:p>
          <a:p>
            <a:pPr lvl="1"/>
            <a:r>
              <a:rPr lang="en-US" sz="1600" dirty="0"/>
              <a:t>Just enough is the ideal.</a:t>
            </a:r>
          </a:p>
          <a:p>
            <a:pPr lvl="1"/>
            <a:endParaRPr lang="en-US" sz="1600" dirty="0"/>
          </a:p>
          <a:p>
            <a:r>
              <a:rPr lang="en-US" sz="1800" dirty="0">
                <a:hlinkClick r:id="rId2"/>
              </a:rPr>
              <a:t>Original here.</a:t>
            </a:r>
            <a:endParaRPr lang="en-US" sz="1800" dirty="0"/>
          </a:p>
        </p:txBody>
      </p:sp>
      <p:sp>
        <p:nvSpPr>
          <p:cNvPr id="3" name="Title 2">
            <a:extLst>
              <a:ext uri="{FF2B5EF4-FFF2-40B4-BE49-F238E27FC236}">
                <a16:creationId xmlns:a16="http://schemas.microsoft.com/office/drawing/2014/main" id="{7150BADD-8EB0-AD48-8116-B6855E2276A6}"/>
              </a:ext>
            </a:extLst>
          </p:cNvPr>
          <p:cNvSpPr>
            <a:spLocks noGrp="1"/>
          </p:cNvSpPr>
          <p:nvPr>
            <p:ph type="title"/>
          </p:nvPr>
        </p:nvSpPr>
        <p:spPr/>
        <p:txBody>
          <a:bodyPr/>
          <a:lstStyle/>
          <a:p>
            <a:r>
              <a:rPr lang="en-US" dirty="0"/>
              <a:t>First Pass at a Resource Model using UML</a:t>
            </a:r>
          </a:p>
        </p:txBody>
      </p:sp>
      <p:pic>
        <p:nvPicPr>
          <p:cNvPr id="5" name="Picture 4">
            <a:extLst>
              <a:ext uri="{FF2B5EF4-FFF2-40B4-BE49-F238E27FC236}">
                <a16:creationId xmlns:a16="http://schemas.microsoft.com/office/drawing/2014/main" id="{055E3ECE-D47D-944B-A450-37F562C315F5}"/>
              </a:ext>
            </a:extLst>
          </p:cNvPr>
          <p:cNvPicPr>
            <a:picLocks noChangeAspect="1"/>
          </p:cNvPicPr>
          <p:nvPr/>
        </p:nvPicPr>
        <p:blipFill>
          <a:blip r:embed="rId3"/>
          <a:stretch>
            <a:fillRect/>
          </a:stretch>
        </p:blipFill>
        <p:spPr>
          <a:xfrm>
            <a:off x="3451301" y="590550"/>
            <a:ext cx="5628821" cy="3886200"/>
          </a:xfrm>
          <a:prstGeom prst="rect">
            <a:avLst/>
          </a:prstGeom>
        </p:spPr>
      </p:pic>
    </p:spTree>
    <p:extLst>
      <p:ext uri="{BB962C8B-B14F-4D97-AF65-F5344CB8AC3E}">
        <p14:creationId xmlns:p14="http://schemas.microsoft.com/office/powerpoint/2010/main" val="1582533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0C9763-EEE7-B243-AA35-DC9336E9AA35}"/>
              </a:ext>
            </a:extLst>
          </p:cNvPr>
          <p:cNvSpPr>
            <a:spLocks noGrp="1"/>
          </p:cNvSpPr>
          <p:nvPr>
            <p:ph idx="1"/>
          </p:nvPr>
        </p:nvSpPr>
        <p:spPr/>
        <p:txBody>
          <a:bodyPr/>
          <a:lstStyle/>
          <a:p>
            <a:r>
              <a:rPr lang="en-US" dirty="0"/>
              <a:t>/seasons</a:t>
            </a:r>
          </a:p>
          <a:p>
            <a:r>
              <a:rPr lang="en-US" dirty="0"/>
              <a:t>/seasons/{</a:t>
            </a:r>
            <a:r>
              <a:rPr lang="en-US" dirty="0" err="1"/>
              <a:t>seasonNum</a:t>
            </a:r>
            <a:r>
              <a:rPr lang="en-US" dirty="0"/>
              <a:t>}</a:t>
            </a:r>
          </a:p>
          <a:p>
            <a:r>
              <a:rPr lang="en-US" dirty="0"/>
              <a:t>/seasons/{</a:t>
            </a:r>
            <a:r>
              <a:rPr lang="en-US" dirty="0" err="1"/>
              <a:t>seasonNum</a:t>
            </a:r>
            <a:r>
              <a:rPr lang="en-US" dirty="0"/>
              <a:t>}/episodes</a:t>
            </a:r>
          </a:p>
          <a:p>
            <a:r>
              <a:rPr lang="en-US" dirty="0"/>
              <a:t>/seasons/{</a:t>
            </a:r>
            <a:r>
              <a:rPr lang="en-US" dirty="0" err="1"/>
              <a:t>seasonNum</a:t>
            </a:r>
            <a:r>
              <a:rPr lang="en-US" dirty="0"/>
              <a:t>}/episodes/{</a:t>
            </a:r>
            <a:r>
              <a:rPr lang="en-US" dirty="0" err="1"/>
              <a:t>episodeNum</a:t>
            </a:r>
            <a:r>
              <a:rPr lang="en-US" dirty="0"/>
              <a:t>}/scenes</a:t>
            </a:r>
          </a:p>
          <a:p>
            <a:r>
              <a:rPr lang="en-US" dirty="0"/>
              <a:t>/characters</a:t>
            </a:r>
          </a:p>
          <a:p>
            <a:r>
              <a:rPr lang="en-US" dirty="0"/>
              <a:t>/characters/{</a:t>
            </a:r>
            <a:r>
              <a:rPr lang="en-US" dirty="0" err="1"/>
              <a:t>characterName</a:t>
            </a:r>
            <a:r>
              <a:rPr lang="en-US" dirty="0"/>
              <a:t>}/scenes</a:t>
            </a:r>
          </a:p>
          <a:p>
            <a:r>
              <a:rPr lang="en-US" dirty="0"/>
              <a:t>/characters/{</a:t>
            </a:r>
            <a:r>
              <a:rPr lang="en-US" dirty="0" err="1"/>
              <a:t>characterName</a:t>
            </a:r>
            <a:r>
              <a:rPr lang="en-US" dirty="0"/>
              <a:t>}/{</a:t>
            </a:r>
            <a:r>
              <a:rPr lang="en-US" dirty="0" err="1"/>
              <a:t>relationshipName</a:t>
            </a:r>
            <a:r>
              <a:rPr lang="en-US" dirty="0"/>
              <a:t>}</a:t>
            </a:r>
          </a:p>
          <a:p>
            <a:r>
              <a:rPr lang="en-US" dirty="0"/>
              <a:t>/characters/{</a:t>
            </a:r>
            <a:r>
              <a:rPr lang="en-US" dirty="0" err="1"/>
              <a:t>characterName</a:t>
            </a:r>
            <a:r>
              <a:rPr lang="en-US" dirty="0"/>
              <a:t>}/actors</a:t>
            </a:r>
          </a:p>
          <a:p>
            <a:r>
              <a:rPr lang="en-US" dirty="0"/>
              <a:t>/characters/{</a:t>
            </a:r>
            <a:r>
              <a:rPr lang="en-US" dirty="0" err="1"/>
              <a:t>characterName</a:t>
            </a:r>
            <a:r>
              <a:rPr lang="en-US" dirty="0"/>
              <a:t>}/actors/{</a:t>
            </a:r>
            <a:r>
              <a:rPr lang="en-US" dirty="0" err="1"/>
              <a:t>nconst</a:t>
            </a:r>
            <a:r>
              <a:rPr lang="en-US" dirty="0"/>
              <a:t>}/</a:t>
            </a:r>
            <a:r>
              <a:rPr lang="en-US" dirty="0" err="1"/>
              <a:t>knownFor</a:t>
            </a:r>
            <a:endParaRPr lang="en-US" dirty="0"/>
          </a:p>
          <a:p>
            <a:r>
              <a:rPr lang="en-US" dirty="0"/>
              <a:t>... ...</a:t>
            </a:r>
          </a:p>
        </p:txBody>
      </p:sp>
      <p:sp>
        <p:nvSpPr>
          <p:cNvPr id="3" name="Title 2">
            <a:extLst>
              <a:ext uri="{FF2B5EF4-FFF2-40B4-BE49-F238E27FC236}">
                <a16:creationId xmlns:a16="http://schemas.microsoft.com/office/drawing/2014/main" id="{99F8FACE-ED3A-CB4E-AF64-05D10A1EFD58}"/>
              </a:ext>
            </a:extLst>
          </p:cNvPr>
          <p:cNvSpPr>
            <a:spLocks noGrp="1"/>
          </p:cNvSpPr>
          <p:nvPr>
            <p:ph type="title"/>
          </p:nvPr>
        </p:nvSpPr>
        <p:spPr/>
        <p:txBody>
          <a:bodyPr/>
          <a:lstStyle/>
          <a:p>
            <a:r>
              <a:rPr lang="en-US" dirty="0"/>
              <a:t>This Would Lead to Resource Paths Link ... ...</a:t>
            </a:r>
          </a:p>
        </p:txBody>
      </p:sp>
      <p:sp>
        <p:nvSpPr>
          <p:cNvPr id="4" name="TextBox 3">
            <a:extLst>
              <a:ext uri="{FF2B5EF4-FFF2-40B4-BE49-F238E27FC236}">
                <a16:creationId xmlns:a16="http://schemas.microsoft.com/office/drawing/2014/main" id="{43B5718D-B8A3-C846-AD9D-25CC9A3F78A7}"/>
              </a:ext>
            </a:extLst>
          </p:cNvPr>
          <p:cNvSpPr txBox="1"/>
          <p:nvPr/>
        </p:nvSpPr>
        <p:spPr>
          <a:xfrm>
            <a:off x="5105400" y="895350"/>
            <a:ext cx="2289281" cy="369332"/>
          </a:xfrm>
          <a:prstGeom prst="rect">
            <a:avLst/>
          </a:prstGeom>
          <a:noFill/>
        </p:spPr>
        <p:txBody>
          <a:bodyPr wrap="none" rtlCol="0">
            <a:spAutoFit/>
          </a:bodyPr>
          <a:lstStyle/>
          <a:p>
            <a:r>
              <a:rPr lang="en-US" dirty="0"/>
              <a:t>Partial, initial mapping</a:t>
            </a:r>
          </a:p>
        </p:txBody>
      </p:sp>
    </p:spTree>
    <p:extLst>
      <p:ext uri="{BB962C8B-B14F-4D97-AF65-F5344CB8AC3E}">
        <p14:creationId xmlns:p14="http://schemas.microsoft.com/office/powerpoint/2010/main" val="358675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BB4FD8-821D-F03A-EE3C-39F706D0CE97}"/>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F9CC5E5-5515-037E-D89A-AB712F2B8939}"/>
              </a:ext>
            </a:extLst>
          </p:cNvPr>
          <p:cNvSpPr>
            <a:spLocks noGrp="1"/>
          </p:cNvSpPr>
          <p:nvPr>
            <p:ph type="title"/>
          </p:nvPr>
        </p:nvSpPr>
        <p:spPr/>
        <p:txBody>
          <a:bodyPr/>
          <a:lstStyle/>
          <a:p>
            <a:r>
              <a:rPr lang="en-US" dirty="0"/>
              <a:t>Walk Through Some Code</a:t>
            </a:r>
          </a:p>
        </p:txBody>
      </p:sp>
    </p:spTree>
    <p:extLst>
      <p:ext uri="{BB962C8B-B14F-4D97-AF65-F5344CB8AC3E}">
        <p14:creationId xmlns:p14="http://schemas.microsoft.com/office/powerpoint/2010/main" val="1323058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59418" y="1786920"/>
            <a:ext cx="3025187"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p>
        </p:txBody>
      </p:sp>
    </p:spTree>
    <p:extLst>
      <p:ext uri="{BB962C8B-B14F-4D97-AF65-F5344CB8AC3E}">
        <p14:creationId xmlns:p14="http://schemas.microsoft.com/office/powerpoint/2010/main" val="1353582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6884"/>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Schema Design Tradeoffs</a:t>
            </a:r>
            <a:b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Warehouse, Data Lake, ETL</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39143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114550"/>
            <a:ext cx="8839200" cy="2514600"/>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277439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C9AC0-8950-1543-B333-91ADB3B272A5}"/>
              </a:ext>
            </a:extLst>
          </p:cNvPr>
          <p:cNvSpPr>
            <a:spLocks noGrp="1" noChangeArrowheads="1"/>
          </p:cNvSpPr>
          <p:nvPr>
            <p:ph type="title"/>
          </p:nvPr>
        </p:nvSpPr>
        <p:spPr>
          <a:xfrm>
            <a:off x="1657350" y="142875"/>
            <a:ext cx="5829300" cy="400050"/>
          </a:xfrm>
        </p:spPr>
        <p:txBody>
          <a:bodyPr/>
          <a:lstStyle/>
          <a:p>
            <a:pPr>
              <a:defRPr/>
            </a:pPr>
            <a:r>
              <a:rPr lang="en-US">
                <a:ea typeface="+mj-ea"/>
              </a:rPr>
              <a:t>Decision Support Systems</a:t>
            </a:r>
          </a:p>
        </p:txBody>
      </p:sp>
      <p:sp>
        <p:nvSpPr>
          <p:cNvPr id="120834" name="Rectangle 3">
            <a:extLst>
              <a:ext uri="{FF2B5EF4-FFF2-40B4-BE49-F238E27FC236}">
                <a16:creationId xmlns:a16="http://schemas.microsoft.com/office/drawing/2014/main" id="{16C6F7F7-7788-BD4D-9F5E-3B55672E2A26}"/>
              </a:ext>
            </a:extLst>
          </p:cNvPr>
          <p:cNvSpPr>
            <a:spLocks noGrp="1" noChangeArrowheads="1"/>
          </p:cNvSpPr>
          <p:nvPr>
            <p:ph type="body" idx="4294967295"/>
          </p:nvPr>
        </p:nvSpPr>
        <p:spPr>
          <a:xfrm>
            <a:off x="1885951" y="1028700"/>
            <a:ext cx="5717381" cy="3173016"/>
          </a:xfrm>
        </p:spPr>
        <p:txBody>
          <a:bodyPr/>
          <a:lstStyle/>
          <a:p>
            <a:r>
              <a:rPr lang="en-US" altLang="en-US" b="1">
                <a:solidFill>
                  <a:srgbClr val="000099"/>
                </a:solidFill>
              </a:rPr>
              <a:t>Decision-support systems</a:t>
            </a:r>
            <a:r>
              <a:rPr lang="en-US" altLang="en-US"/>
              <a:t> are used to make business decisions, often based on data collected by on-line transaction-processing systems.</a:t>
            </a:r>
          </a:p>
          <a:p>
            <a:r>
              <a:rPr lang="en-US" altLang="en-US"/>
              <a:t>Examples of business decisions:</a:t>
            </a:r>
          </a:p>
          <a:p>
            <a:pPr lvl="1"/>
            <a:r>
              <a:rPr lang="en-US" altLang="en-US">
                <a:ea typeface="ＭＳ Ｐゴシック" panose="020B0600070205080204" pitchFamily="34" charset="-128"/>
              </a:rPr>
              <a:t>What items to stock?</a:t>
            </a:r>
          </a:p>
          <a:p>
            <a:pPr lvl="1"/>
            <a:r>
              <a:rPr lang="en-US" altLang="en-US">
                <a:ea typeface="ＭＳ Ｐゴシック" panose="020B0600070205080204" pitchFamily="34" charset="-128"/>
              </a:rPr>
              <a:t>What insurance premium to change?</a:t>
            </a:r>
          </a:p>
          <a:p>
            <a:pPr lvl="1"/>
            <a:r>
              <a:rPr lang="en-US" altLang="en-US">
                <a:ea typeface="ＭＳ Ｐゴシック" panose="020B0600070205080204" pitchFamily="34" charset="-128"/>
              </a:rPr>
              <a:t>To whom to send advertisements?</a:t>
            </a:r>
          </a:p>
          <a:p>
            <a:r>
              <a:rPr lang="en-US" altLang="en-US"/>
              <a:t>Examples of data used for making decisions</a:t>
            </a:r>
          </a:p>
          <a:p>
            <a:pPr lvl="1"/>
            <a:r>
              <a:rPr lang="en-US" altLang="en-US">
                <a:ea typeface="ＭＳ Ｐゴシック" panose="020B0600070205080204" pitchFamily="34" charset="-128"/>
              </a:rPr>
              <a:t>	Retail sales transaction details</a:t>
            </a:r>
          </a:p>
          <a:p>
            <a:pPr lvl="1"/>
            <a:r>
              <a:rPr lang="en-US" altLang="en-US">
                <a:ea typeface="ＭＳ Ｐゴシック" panose="020B0600070205080204" pitchFamily="34" charset="-128"/>
              </a:rPr>
              <a:t>	Customer profiles (income, age, gender, etc.)</a:t>
            </a:r>
          </a:p>
        </p:txBody>
      </p:sp>
    </p:spTree>
    <p:extLst>
      <p:ext uri="{BB962C8B-B14F-4D97-AF65-F5344CB8AC3E}">
        <p14:creationId xmlns:p14="http://schemas.microsoft.com/office/powerpoint/2010/main" val="2323246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18804F3-D758-FC4A-BB06-F7ECC6E09850}"/>
              </a:ext>
            </a:extLst>
          </p:cNvPr>
          <p:cNvSpPr>
            <a:spLocks noGrp="1" noChangeArrowheads="1"/>
          </p:cNvSpPr>
          <p:nvPr>
            <p:ph type="title"/>
          </p:nvPr>
        </p:nvSpPr>
        <p:spPr>
          <a:xfrm>
            <a:off x="1143000" y="114300"/>
            <a:ext cx="6858000" cy="400050"/>
          </a:xfrm>
        </p:spPr>
        <p:txBody>
          <a:bodyPr/>
          <a:lstStyle/>
          <a:p>
            <a:pPr>
              <a:lnSpc>
                <a:spcPct val="80000"/>
              </a:lnSpc>
              <a:defRPr/>
            </a:pPr>
            <a:r>
              <a:rPr lang="en-US">
                <a:ea typeface="+mj-ea"/>
              </a:rPr>
              <a:t>Decision-Support Systems: Overview</a:t>
            </a:r>
          </a:p>
        </p:txBody>
      </p:sp>
      <p:sp>
        <p:nvSpPr>
          <p:cNvPr id="122882" name="Rectangle 3">
            <a:extLst>
              <a:ext uri="{FF2B5EF4-FFF2-40B4-BE49-F238E27FC236}">
                <a16:creationId xmlns:a16="http://schemas.microsoft.com/office/drawing/2014/main" id="{F0C78469-F0A3-5340-80DF-AB4E5B6C81D7}"/>
              </a:ext>
            </a:extLst>
          </p:cNvPr>
          <p:cNvSpPr>
            <a:spLocks noGrp="1" noChangeArrowheads="1"/>
          </p:cNvSpPr>
          <p:nvPr>
            <p:ph type="body" idx="4294967295"/>
          </p:nvPr>
        </p:nvSpPr>
        <p:spPr>
          <a:xfrm>
            <a:off x="228600" y="697707"/>
            <a:ext cx="8458200" cy="4183856"/>
          </a:xfrm>
        </p:spPr>
        <p:txBody>
          <a:bodyPr/>
          <a:lstStyle/>
          <a:p>
            <a:pPr>
              <a:lnSpc>
                <a:spcPct val="90000"/>
              </a:lnSpc>
            </a:pPr>
            <a:r>
              <a:rPr lang="en-US" altLang="en-US" sz="1600" b="1" dirty="0">
                <a:solidFill>
                  <a:srgbClr val="000099"/>
                </a:solidFill>
              </a:rPr>
              <a:t>Data analysis</a:t>
            </a:r>
            <a:r>
              <a:rPr lang="en-US" altLang="en-US" sz="1600" dirty="0"/>
              <a:t> tasks are simplified by specialized tools and SQL extensions</a:t>
            </a:r>
          </a:p>
          <a:p>
            <a:pPr lvl="1">
              <a:lnSpc>
                <a:spcPct val="90000"/>
              </a:lnSpc>
            </a:pPr>
            <a:r>
              <a:rPr lang="en-US" altLang="en-US" sz="1600" dirty="0">
                <a:ea typeface="ＭＳ Ｐゴシック" panose="020B0600070205080204" pitchFamily="34" charset="-128"/>
              </a:rPr>
              <a:t>Example tasks</a:t>
            </a:r>
          </a:p>
          <a:p>
            <a:pPr lvl="2">
              <a:lnSpc>
                <a:spcPct val="90000"/>
              </a:lnSpc>
            </a:pPr>
            <a:r>
              <a:rPr lang="en-US" altLang="en-US" sz="1600" dirty="0">
                <a:ea typeface="ＭＳ Ｐゴシック" panose="020B0600070205080204" pitchFamily="34" charset="-128"/>
              </a:rPr>
              <a:t>For each product category and each region, what were the total sales in the last quarter and how do they compare with the same quarter last year</a:t>
            </a:r>
          </a:p>
          <a:p>
            <a:pPr lvl="2">
              <a:lnSpc>
                <a:spcPct val="90000"/>
              </a:lnSpc>
            </a:pPr>
            <a:r>
              <a:rPr lang="en-US" altLang="en-US" sz="1600" dirty="0">
                <a:ea typeface="ＭＳ Ｐゴシック" panose="020B0600070205080204" pitchFamily="34" charset="-128"/>
              </a:rPr>
              <a:t>As above, for each product category and each customer category</a:t>
            </a:r>
          </a:p>
          <a:p>
            <a:pPr>
              <a:lnSpc>
                <a:spcPct val="90000"/>
              </a:lnSpc>
            </a:pPr>
            <a:r>
              <a:rPr lang="en-US" altLang="en-US" sz="1600" b="1" dirty="0">
                <a:solidFill>
                  <a:srgbClr val="000099"/>
                </a:solidFill>
              </a:rPr>
              <a:t>Statistical analysis</a:t>
            </a:r>
            <a:r>
              <a:rPr lang="en-US" altLang="en-US" sz="1600" dirty="0"/>
              <a:t> packages (e.g., : S++) can be interfaced with databases</a:t>
            </a:r>
          </a:p>
          <a:p>
            <a:pPr lvl="1">
              <a:lnSpc>
                <a:spcPct val="90000"/>
              </a:lnSpc>
            </a:pPr>
            <a:r>
              <a:rPr lang="en-US" altLang="en-US" sz="1600" dirty="0">
                <a:ea typeface="ＭＳ Ｐゴシック" panose="020B0600070205080204" pitchFamily="34" charset="-128"/>
              </a:rPr>
              <a:t>Statistical analysis is a large field, but not covered here</a:t>
            </a:r>
          </a:p>
          <a:p>
            <a:pPr>
              <a:lnSpc>
                <a:spcPct val="90000"/>
              </a:lnSpc>
            </a:pPr>
            <a:r>
              <a:rPr lang="en-US" altLang="en-US" sz="1600" b="1" dirty="0">
                <a:solidFill>
                  <a:srgbClr val="000099"/>
                </a:solidFill>
              </a:rPr>
              <a:t>Data mining</a:t>
            </a:r>
            <a:r>
              <a:rPr lang="en-US" altLang="en-US" sz="1600" dirty="0"/>
              <a:t> seeks to discover knowledge automatically in the form of statistical rules and patterns from large databases.</a:t>
            </a:r>
          </a:p>
          <a:p>
            <a:pPr>
              <a:lnSpc>
                <a:spcPct val="90000"/>
              </a:lnSpc>
            </a:pPr>
            <a:r>
              <a:rPr lang="en-US" altLang="en-US" sz="1600" dirty="0"/>
              <a:t>A </a:t>
            </a:r>
            <a:r>
              <a:rPr lang="en-US" altLang="en-US" sz="1600" b="1" dirty="0">
                <a:solidFill>
                  <a:srgbClr val="000099"/>
                </a:solidFill>
              </a:rPr>
              <a:t>data warehouse</a:t>
            </a:r>
            <a:r>
              <a:rPr lang="en-US" altLang="en-US" sz="1600" dirty="0"/>
              <a:t> archives information gathered from multiple sources, and stores it under a unified schema, at a single site.</a:t>
            </a:r>
          </a:p>
          <a:p>
            <a:pPr lvl="1">
              <a:lnSpc>
                <a:spcPct val="90000"/>
              </a:lnSpc>
            </a:pPr>
            <a:r>
              <a:rPr lang="en-US" altLang="en-US" sz="1600" dirty="0">
                <a:ea typeface="ＭＳ Ｐゴシック" panose="020B0600070205080204" pitchFamily="34" charset="-128"/>
              </a:rPr>
              <a:t>Important for large businesses that generate data from multiple divisions, possibly at multiple sites</a:t>
            </a:r>
          </a:p>
          <a:p>
            <a:pPr lvl="1">
              <a:lnSpc>
                <a:spcPct val="90000"/>
              </a:lnSpc>
            </a:pPr>
            <a:r>
              <a:rPr lang="en-US" altLang="en-US" sz="1600" dirty="0">
                <a:ea typeface="ＭＳ Ｐゴシック" panose="020B0600070205080204" pitchFamily="34" charset="-128"/>
              </a:rPr>
              <a:t>Data may also be purchased externally</a:t>
            </a:r>
            <a:endParaRPr lang="en-US" altLang="en-US" sz="1100" dirty="0">
              <a:ea typeface="ＭＳ Ｐゴシック" panose="020B0600070205080204" pitchFamily="34" charset="-128"/>
            </a:endParaRPr>
          </a:p>
        </p:txBody>
      </p:sp>
    </p:spTree>
    <p:extLst>
      <p:ext uri="{BB962C8B-B14F-4D97-AF65-F5344CB8AC3E}">
        <p14:creationId xmlns:p14="http://schemas.microsoft.com/office/powerpoint/2010/main" val="2476343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731449" y="2231737"/>
            <a:ext cx="1843325" cy="584775"/>
          </a:xfrm>
          <a:prstGeom prst="rect">
            <a:avLst/>
          </a:prstGeom>
          <a:noFill/>
        </p:spPr>
        <p:txBody>
          <a:bodyPr wrap="none" rtlCol="0">
            <a:spAutoFit/>
          </a:bodyPr>
          <a:lstStyle/>
          <a:p>
            <a:r>
              <a:rPr lang="en-US" sz="3200" dirty="0">
                <a:solidFill>
                  <a:schemeClr val="bg1"/>
                </a:solidFill>
              </a:rPr>
              <a:t>CAP, BASE</a:t>
            </a:r>
          </a:p>
        </p:txBody>
      </p:sp>
    </p:spTree>
    <p:extLst>
      <p:ext uri="{BB962C8B-B14F-4D97-AF65-F5344CB8AC3E}">
        <p14:creationId xmlns:p14="http://schemas.microsoft.com/office/powerpoint/2010/main" val="2011350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CC1293E-23A5-8745-B4DE-2BB7427D543F}"/>
              </a:ext>
            </a:extLst>
          </p:cNvPr>
          <p:cNvSpPr>
            <a:spLocks noGrp="1" noChangeArrowheads="1"/>
          </p:cNvSpPr>
          <p:nvPr>
            <p:ph type="title"/>
          </p:nvPr>
        </p:nvSpPr>
        <p:spPr/>
        <p:txBody>
          <a:bodyPr/>
          <a:lstStyle/>
          <a:p>
            <a:pPr>
              <a:defRPr/>
            </a:pPr>
            <a:r>
              <a:rPr lang="en-US">
                <a:ea typeface="+mj-ea"/>
              </a:rPr>
              <a:t>Data Warehousing</a:t>
            </a:r>
          </a:p>
        </p:txBody>
      </p:sp>
      <p:sp>
        <p:nvSpPr>
          <p:cNvPr id="124930" name="Rectangle 3">
            <a:extLst>
              <a:ext uri="{FF2B5EF4-FFF2-40B4-BE49-F238E27FC236}">
                <a16:creationId xmlns:a16="http://schemas.microsoft.com/office/drawing/2014/main" id="{4CA74ABC-9EA8-3646-8153-9D07F1B99479}"/>
              </a:ext>
            </a:extLst>
          </p:cNvPr>
          <p:cNvSpPr>
            <a:spLocks noGrp="1" noChangeArrowheads="1"/>
          </p:cNvSpPr>
          <p:nvPr>
            <p:ph type="body" idx="1"/>
          </p:nvPr>
        </p:nvSpPr>
        <p:spPr/>
        <p:txBody>
          <a:bodyPr/>
          <a:lstStyle/>
          <a:p>
            <a:r>
              <a:rPr lang="en-US" altLang="en-US"/>
              <a:t>Data sources often store only current data, not historical data</a:t>
            </a:r>
          </a:p>
          <a:p>
            <a:r>
              <a:rPr lang="en-US" altLang="en-US"/>
              <a:t>Corporate decision making requires a unified view of all organizational data, including historical data</a:t>
            </a:r>
          </a:p>
          <a:p>
            <a:r>
              <a:rPr lang="en-US" altLang="en-US"/>
              <a:t>A </a:t>
            </a:r>
            <a:r>
              <a:rPr lang="en-US" altLang="en-US" b="1">
                <a:solidFill>
                  <a:srgbClr val="000099"/>
                </a:solidFill>
              </a:rPr>
              <a:t>data warehouse</a:t>
            </a:r>
            <a:r>
              <a:rPr lang="en-US" altLang="en-US"/>
              <a:t> is a repository (archive) of information gathered from multiple sources, stored under a unified schema, at a single site</a:t>
            </a:r>
          </a:p>
          <a:p>
            <a:pPr lvl="1"/>
            <a:r>
              <a:rPr lang="en-US" altLang="en-US">
                <a:ea typeface="ＭＳ Ｐゴシック" panose="020B0600070205080204" pitchFamily="34" charset="-128"/>
              </a:rPr>
              <a:t>Greatly simplifies querying, permits study of historical trends</a:t>
            </a:r>
          </a:p>
          <a:p>
            <a:pPr lvl="1"/>
            <a:r>
              <a:rPr lang="en-US" altLang="en-US">
                <a:ea typeface="ＭＳ Ｐゴシック" panose="020B0600070205080204" pitchFamily="34" charset="-128"/>
              </a:rPr>
              <a:t>Shifts decision support query load away from transaction processing systems</a:t>
            </a:r>
          </a:p>
          <a:p>
            <a:endParaRPr lang="en-US" altLang="en-US"/>
          </a:p>
        </p:txBody>
      </p:sp>
    </p:spTree>
    <p:extLst>
      <p:ext uri="{BB962C8B-B14F-4D97-AF65-F5344CB8AC3E}">
        <p14:creationId xmlns:p14="http://schemas.microsoft.com/office/powerpoint/2010/main" val="413564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E62153-A08B-B44B-89D1-446B78C1E871}"/>
              </a:ext>
            </a:extLst>
          </p:cNvPr>
          <p:cNvSpPr>
            <a:spLocks noGrp="1" noChangeArrowheads="1"/>
          </p:cNvSpPr>
          <p:nvPr>
            <p:ph type="title"/>
          </p:nvPr>
        </p:nvSpPr>
        <p:spPr>
          <a:xfrm>
            <a:off x="1657350" y="57150"/>
            <a:ext cx="5829300" cy="514350"/>
          </a:xfrm>
        </p:spPr>
        <p:txBody>
          <a:bodyPr/>
          <a:lstStyle/>
          <a:p>
            <a:pPr>
              <a:defRPr/>
            </a:pPr>
            <a:r>
              <a:rPr lang="en-US">
                <a:ea typeface="+mj-ea"/>
              </a:rPr>
              <a:t>Data Warehousing</a:t>
            </a:r>
          </a:p>
        </p:txBody>
      </p:sp>
      <p:pic>
        <p:nvPicPr>
          <p:cNvPr id="126978" name="Picture 6">
            <a:extLst>
              <a:ext uri="{FF2B5EF4-FFF2-40B4-BE49-F238E27FC236}">
                <a16:creationId xmlns:a16="http://schemas.microsoft.com/office/drawing/2014/main" id="{99173BC3-FC99-B641-951D-881AA6BA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103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9906A1-9A58-2C43-8A70-231CBB1ABC98}"/>
              </a:ext>
            </a:extLst>
          </p:cNvPr>
          <p:cNvSpPr>
            <a:spLocks noGrp="1"/>
          </p:cNvSpPr>
          <p:nvPr>
            <p:ph type="title"/>
          </p:nvPr>
        </p:nvSpPr>
        <p:spPr/>
        <p:txBody>
          <a:bodyPr/>
          <a:lstStyle/>
          <a:p>
            <a:r>
              <a:rPr lang="en-US" dirty="0"/>
              <a:t>Data Warehouse vs Data Lake</a:t>
            </a:r>
          </a:p>
        </p:txBody>
      </p:sp>
      <p:pic>
        <p:nvPicPr>
          <p:cNvPr id="4" name="Picture 3">
            <a:extLst>
              <a:ext uri="{FF2B5EF4-FFF2-40B4-BE49-F238E27FC236}">
                <a16:creationId xmlns:a16="http://schemas.microsoft.com/office/drawing/2014/main" id="{A8DA530F-3D1C-ED4F-8BB7-14751E9CC4B4}"/>
              </a:ext>
            </a:extLst>
          </p:cNvPr>
          <p:cNvPicPr>
            <a:picLocks noChangeAspect="1"/>
          </p:cNvPicPr>
          <p:nvPr/>
        </p:nvPicPr>
        <p:blipFill>
          <a:blip r:embed="rId2"/>
          <a:stretch>
            <a:fillRect/>
          </a:stretch>
        </p:blipFill>
        <p:spPr>
          <a:xfrm>
            <a:off x="609600" y="485775"/>
            <a:ext cx="6901644" cy="4171950"/>
          </a:xfrm>
          <a:prstGeom prst="rect">
            <a:avLst/>
          </a:prstGeom>
        </p:spPr>
      </p:pic>
      <p:sp>
        <p:nvSpPr>
          <p:cNvPr id="5" name="Rectangle 4">
            <a:extLst>
              <a:ext uri="{FF2B5EF4-FFF2-40B4-BE49-F238E27FC236}">
                <a16:creationId xmlns:a16="http://schemas.microsoft.com/office/drawing/2014/main" id="{D1D9400F-FE48-2D45-902C-0ADD47AF0997}"/>
              </a:ext>
            </a:extLst>
          </p:cNvPr>
          <p:cNvSpPr/>
          <p:nvPr/>
        </p:nvSpPr>
        <p:spPr>
          <a:xfrm>
            <a:off x="609600" y="485775"/>
            <a:ext cx="61722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1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www.grazitti.com</a:t>
            </a: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/blog/data-lake-vs-data-warehouse-which-one-should-you-go-for/</a:t>
            </a:r>
          </a:p>
        </p:txBody>
      </p:sp>
    </p:spTree>
    <p:extLst>
      <p:ext uri="{BB962C8B-B14F-4D97-AF65-F5344CB8AC3E}">
        <p14:creationId xmlns:p14="http://schemas.microsoft.com/office/powerpoint/2010/main" val="845750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E24312-29AF-F849-9A56-4ACA0C330231}"/>
              </a:ext>
            </a:extLst>
          </p:cNvPr>
          <p:cNvSpPr>
            <a:spLocks noGrp="1"/>
          </p:cNvSpPr>
          <p:nvPr>
            <p:ph type="title"/>
          </p:nvPr>
        </p:nvSpPr>
        <p:spPr/>
        <p:txBody>
          <a:bodyPr/>
          <a:lstStyle/>
          <a:p>
            <a:r>
              <a:rPr lang="en-US" dirty="0"/>
              <a:t>Simplistic: Data Warehouse vs Data Lake</a:t>
            </a:r>
          </a:p>
        </p:txBody>
      </p:sp>
      <p:pic>
        <p:nvPicPr>
          <p:cNvPr id="4" name="Picture 3">
            <a:extLst>
              <a:ext uri="{FF2B5EF4-FFF2-40B4-BE49-F238E27FC236}">
                <a16:creationId xmlns:a16="http://schemas.microsoft.com/office/drawing/2014/main" id="{909371CF-86A5-4E4E-B7CD-90DA3F6B6FF4}"/>
              </a:ext>
            </a:extLst>
          </p:cNvPr>
          <p:cNvPicPr>
            <a:picLocks noChangeAspect="1"/>
          </p:cNvPicPr>
          <p:nvPr/>
        </p:nvPicPr>
        <p:blipFill>
          <a:blip r:embed="rId2"/>
          <a:stretch>
            <a:fillRect/>
          </a:stretch>
        </p:blipFill>
        <p:spPr>
          <a:xfrm>
            <a:off x="609600" y="666750"/>
            <a:ext cx="7468309" cy="4014216"/>
          </a:xfrm>
          <a:prstGeom prst="rect">
            <a:avLst/>
          </a:prstGeom>
        </p:spPr>
      </p:pic>
      <p:sp>
        <p:nvSpPr>
          <p:cNvPr id="5" name="Rectangle 4">
            <a:extLst>
              <a:ext uri="{FF2B5EF4-FFF2-40B4-BE49-F238E27FC236}">
                <a16:creationId xmlns:a16="http://schemas.microsoft.com/office/drawing/2014/main" id="{776126DA-7F8C-AA4E-981A-2DC58B5F6D3E}"/>
              </a:ext>
            </a:extLst>
          </p:cNvPr>
          <p:cNvSpPr/>
          <p:nvPr/>
        </p:nvSpPr>
        <p:spPr>
          <a:xfrm>
            <a:off x="1054742" y="405294"/>
            <a:ext cx="6248400"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4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panoply.io</a:t>
            </a:r>
            <a:r>
              <a:rPr kumimoji="0" lang="en-US" sz="1400" b="1" i="0" u="none" strike="noStrike" kern="1200" cap="none" spc="0" normalizeH="0" baseline="0" noProof="0" dirty="0">
                <a:ln>
                  <a:noFill/>
                </a:ln>
                <a:solidFill>
                  <a:prstClr val="black"/>
                </a:solidFill>
                <a:effectLst/>
                <a:uLnTx/>
                <a:uFillTx/>
                <a:latin typeface="Calibri" charset="0"/>
                <a:ea typeface="ＭＳ Ｐゴシック" charset="-128"/>
                <a:cs typeface="+mn-cs"/>
              </a:rPr>
              <a:t>/data-warehouse-guide/data-warehouse-vs-data-lake/</a:t>
            </a:r>
          </a:p>
        </p:txBody>
      </p:sp>
    </p:spTree>
    <p:extLst>
      <p:ext uri="{BB962C8B-B14F-4D97-AF65-F5344CB8AC3E}">
        <p14:creationId xmlns:p14="http://schemas.microsoft.com/office/powerpoint/2010/main" val="3662291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555AEED-7DD9-3949-AC15-9A5AA285E8C1}"/>
              </a:ext>
            </a:extLst>
          </p:cNvPr>
          <p:cNvSpPr>
            <a:spLocks noGrp="1" noChangeArrowheads="1"/>
          </p:cNvSpPr>
          <p:nvPr>
            <p:ph type="title"/>
          </p:nvPr>
        </p:nvSpPr>
        <p:spPr/>
        <p:txBody>
          <a:bodyPr/>
          <a:lstStyle/>
          <a:p>
            <a:pPr>
              <a:defRPr/>
            </a:pPr>
            <a:r>
              <a:rPr lang="en-US">
                <a:ea typeface="+mj-ea"/>
              </a:rPr>
              <a:t>Design Issues</a:t>
            </a:r>
          </a:p>
        </p:txBody>
      </p:sp>
      <p:sp>
        <p:nvSpPr>
          <p:cNvPr id="129026" name="Rectangle 3">
            <a:extLst>
              <a:ext uri="{FF2B5EF4-FFF2-40B4-BE49-F238E27FC236}">
                <a16:creationId xmlns:a16="http://schemas.microsoft.com/office/drawing/2014/main" id="{D471F6EF-2978-EA45-99A3-6275FA0D5F47}"/>
              </a:ext>
            </a:extLst>
          </p:cNvPr>
          <p:cNvSpPr>
            <a:spLocks noGrp="1" noChangeArrowheads="1"/>
          </p:cNvSpPr>
          <p:nvPr>
            <p:ph type="body" idx="4294967295"/>
          </p:nvPr>
        </p:nvSpPr>
        <p:spPr/>
        <p:txBody>
          <a:bodyPr/>
          <a:lstStyle/>
          <a:p>
            <a:r>
              <a:rPr lang="en-US" altLang="en-US" i="1"/>
              <a:t>When and how to gather data</a:t>
            </a:r>
          </a:p>
          <a:p>
            <a:pPr lvl="1"/>
            <a:r>
              <a:rPr lang="en-US" altLang="en-US" b="1">
                <a:solidFill>
                  <a:srgbClr val="000099"/>
                </a:solidFill>
                <a:ea typeface="ＭＳ Ｐゴシック" panose="020B0600070205080204" pitchFamily="34" charset="-128"/>
              </a:rPr>
              <a:t>Source driven architecture</a:t>
            </a:r>
            <a:r>
              <a:rPr lang="en-US" altLang="en-US">
                <a:ea typeface="ＭＳ Ｐゴシック" panose="020B0600070205080204" pitchFamily="34" charset="-128"/>
              </a:rPr>
              <a:t>: data sources transmit new information to warehouse, either continuously or periodically   (e.g., at night)</a:t>
            </a:r>
          </a:p>
          <a:p>
            <a:pPr lvl="1"/>
            <a:r>
              <a:rPr lang="en-US" altLang="en-US" b="1">
                <a:solidFill>
                  <a:srgbClr val="000099"/>
                </a:solidFill>
                <a:ea typeface="ＭＳ Ｐゴシック" panose="020B0600070205080204" pitchFamily="34" charset="-128"/>
              </a:rPr>
              <a:t>Destination driven architecture</a:t>
            </a:r>
            <a:r>
              <a:rPr lang="en-US" altLang="en-US">
                <a:ea typeface="ＭＳ Ｐゴシック" panose="020B0600070205080204" pitchFamily="34" charset="-128"/>
              </a:rPr>
              <a:t>: warehouse periodically requests new information from data sources</a:t>
            </a:r>
          </a:p>
          <a:p>
            <a:pPr lvl="1"/>
            <a:r>
              <a:rPr lang="en-US" altLang="en-US">
                <a:ea typeface="ＭＳ Ｐゴシック" panose="020B0600070205080204" pitchFamily="34" charset="-128"/>
              </a:rPr>
              <a:t>Keeping warehouse exactly synchronized with data sources   (e.g., using two-phase commit) is too expensive</a:t>
            </a:r>
          </a:p>
          <a:p>
            <a:pPr lvl="2"/>
            <a:r>
              <a:rPr lang="en-US" altLang="en-US">
                <a:ea typeface="ＭＳ Ｐゴシック" panose="020B0600070205080204" pitchFamily="34" charset="-128"/>
              </a:rPr>
              <a:t>Usually OK to have slightly out-of-date data at warehouse</a:t>
            </a:r>
          </a:p>
          <a:p>
            <a:pPr lvl="2"/>
            <a:r>
              <a:rPr lang="en-US" altLang="en-US">
                <a:ea typeface="ＭＳ Ｐゴシック" panose="020B0600070205080204" pitchFamily="34" charset="-128"/>
              </a:rPr>
              <a:t>Data/updates are periodically downloaded form online transaction processing (OLTP) systems.</a:t>
            </a:r>
          </a:p>
          <a:p>
            <a:r>
              <a:rPr lang="en-US" altLang="en-US" i="1"/>
              <a:t>What schema to use</a:t>
            </a:r>
          </a:p>
          <a:p>
            <a:pPr lvl="1"/>
            <a:r>
              <a:rPr lang="en-US" altLang="en-US">
                <a:ea typeface="ＭＳ Ｐゴシック" panose="020B0600070205080204" pitchFamily="34" charset="-128"/>
              </a:rPr>
              <a:t>Schema integration</a:t>
            </a:r>
          </a:p>
        </p:txBody>
      </p:sp>
    </p:spTree>
    <p:extLst>
      <p:ext uri="{BB962C8B-B14F-4D97-AF65-F5344CB8AC3E}">
        <p14:creationId xmlns:p14="http://schemas.microsoft.com/office/powerpoint/2010/main" val="470399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189D00C-A05A-A84C-984A-188117740DCC}"/>
              </a:ext>
            </a:extLst>
          </p:cNvPr>
          <p:cNvSpPr>
            <a:spLocks noGrp="1" noChangeArrowheads="1"/>
          </p:cNvSpPr>
          <p:nvPr>
            <p:ph type="title"/>
          </p:nvPr>
        </p:nvSpPr>
        <p:spPr>
          <a:xfrm>
            <a:off x="1795463" y="150019"/>
            <a:ext cx="6057900" cy="457200"/>
          </a:xfrm>
        </p:spPr>
        <p:txBody>
          <a:bodyPr/>
          <a:lstStyle/>
          <a:p>
            <a:pPr>
              <a:defRPr/>
            </a:pPr>
            <a:r>
              <a:rPr lang="en-US">
                <a:ea typeface="+mj-ea"/>
              </a:rPr>
              <a:t>More Warehouse Design Issues</a:t>
            </a:r>
          </a:p>
        </p:txBody>
      </p:sp>
      <p:sp>
        <p:nvSpPr>
          <p:cNvPr id="131074" name="Rectangle 3">
            <a:extLst>
              <a:ext uri="{FF2B5EF4-FFF2-40B4-BE49-F238E27FC236}">
                <a16:creationId xmlns:a16="http://schemas.microsoft.com/office/drawing/2014/main" id="{A4A8CEBA-575E-D445-A8F6-6F81C86C88E6}"/>
              </a:ext>
            </a:extLst>
          </p:cNvPr>
          <p:cNvSpPr>
            <a:spLocks noGrp="1" noChangeArrowheads="1"/>
          </p:cNvSpPr>
          <p:nvPr>
            <p:ph type="body" idx="1"/>
          </p:nvPr>
        </p:nvSpPr>
        <p:spPr>
          <a:xfrm>
            <a:off x="304800" y="820342"/>
            <a:ext cx="8305800" cy="3677840"/>
          </a:xfrm>
        </p:spPr>
        <p:txBody>
          <a:bodyPr/>
          <a:lstStyle/>
          <a:p>
            <a:r>
              <a:rPr lang="en-US" altLang="en-US" i="1" dirty="0"/>
              <a:t>Data cleansing</a:t>
            </a:r>
          </a:p>
          <a:p>
            <a:pPr lvl="1"/>
            <a:r>
              <a:rPr lang="en-US" altLang="en-US" dirty="0">
                <a:ea typeface="ＭＳ Ｐゴシック" panose="020B0600070205080204" pitchFamily="34" charset="-128"/>
              </a:rPr>
              <a:t>E.g., correct mistakes in addresses (misspellings, zip code errors)</a:t>
            </a:r>
          </a:p>
          <a:p>
            <a:pPr lvl="1"/>
            <a:r>
              <a:rPr lang="en-US" altLang="en-US" b="1" dirty="0">
                <a:solidFill>
                  <a:srgbClr val="000099"/>
                </a:solidFill>
                <a:ea typeface="ＭＳ Ｐゴシック" panose="020B0600070205080204" pitchFamily="34" charset="-128"/>
              </a:rPr>
              <a:t>Merge</a:t>
            </a:r>
            <a:r>
              <a:rPr lang="en-US" altLang="en-US" dirty="0">
                <a:ea typeface="ＭＳ Ｐゴシック" panose="020B0600070205080204" pitchFamily="34" charset="-128"/>
              </a:rPr>
              <a:t> address lists from different sources and </a:t>
            </a:r>
            <a:r>
              <a:rPr lang="en-US" altLang="en-US" b="1" dirty="0">
                <a:solidFill>
                  <a:srgbClr val="000099"/>
                </a:solidFill>
                <a:ea typeface="ＭＳ Ｐゴシック" panose="020B0600070205080204" pitchFamily="34" charset="-128"/>
              </a:rPr>
              <a:t>purge</a:t>
            </a:r>
            <a:r>
              <a:rPr lang="en-US" altLang="en-US" dirty="0">
                <a:ea typeface="ＭＳ Ｐゴシック" panose="020B0600070205080204" pitchFamily="34" charset="-128"/>
              </a:rPr>
              <a:t> duplicates</a:t>
            </a:r>
          </a:p>
          <a:p>
            <a:r>
              <a:rPr lang="en-US" altLang="en-US" i="1" dirty="0"/>
              <a:t>How to propagate updates</a:t>
            </a:r>
          </a:p>
          <a:p>
            <a:pPr lvl="1"/>
            <a:r>
              <a:rPr lang="en-US" altLang="en-US" dirty="0">
                <a:ea typeface="ＭＳ Ｐゴシック" panose="020B0600070205080204" pitchFamily="34" charset="-128"/>
              </a:rPr>
              <a:t>Warehouse schema may be a (materialized) view of schema from data sources</a:t>
            </a:r>
          </a:p>
          <a:p>
            <a:r>
              <a:rPr lang="en-US" altLang="en-US" i="1" dirty="0"/>
              <a:t>What data to summarize</a:t>
            </a:r>
          </a:p>
          <a:p>
            <a:pPr lvl="1"/>
            <a:r>
              <a:rPr lang="en-US" altLang="en-US" dirty="0">
                <a:ea typeface="ＭＳ Ｐゴシック" panose="020B0600070205080204" pitchFamily="34" charset="-128"/>
              </a:rPr>
              <a:t>Raw data may be too large to store on-line</a:t>
            </a:r>
          </a:p>
          <a:p>
            <a:pPr lvl="1"/>
            <a:r>
              <a:rPr lang="en-US" altLang="en-US" dirty="0">
                <a:ea typeface="ＭＳ Ｐゴシック" panose="020B0600070205080204" pitchFamily="34" charset="-128"/>
              </a:rPr>
              <a:t>Aggregate values (totals/subtotals) often suffice</a:t>
            </a:r>
          </a:p>
          <a:p>
            <a:pPr lvl="1"/>
            <a:r>
              <a:rPr lang="en-US" altLang="en-US" dirty="0">
                <a:ea typeface="ＭＳ Ｐゴシック" panose="020B0600070205080204" pitchFamily="34" charset="-128"/>
              </a:rPr>
              <a:t>Queries on raw data can often be transformed by query optimizer to use aggregate values</a:t>
            </a:r>
          </a:p>
          <a:p>
            <a:endParaRPr lang="en-US" altLang="en-US" dirty="0"/>
          </a:p>
        </p:txBody>
      </p:sp>
    </p:spTree>
    <p:extLst>
      <p:ext uri="{BB962C8B-B14F-4D97-AF65-F5344CB8AC3E}">
        <p14:creationId xmlns:p14="http://schemas.microsoft.com/office/powerpoint/2010/main" val="570767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29E52E3-DA13-7E4F-8781-9A061183305E}"/>
              </a:ext>
            </a:extLst>
          </p:cNvPr>
          <p:cNvSpPr>
            <a:spLocks noGrp="1" noChangeArrowheads="1"/>
          </p:cNvSpPr>
          <p:nvPr>
            <p:ph type="title"/>
          </p:nvPr>
        </p:nvSpPr>
        <p:spPr/>
        <p:txBody>
          <a:bodyPr/>
          <a:lstStyle/>
          <a:p>
            <a:pPr>
              <a:defRPr/>
            </a:pPr>
            <a:r>
              <a:rPr lang="en-US">
                <a:ea typeface="+mj-ea"/>
              </a:rPr>
              <a:t>Warehouse Schemas</a:t>
            </a:r>
          </a:p>
        </p:txBody>
      </p:sp>
      <p:sp>
        <p:nvSpPr>
          <p:cNvPr id="133122" name="Rectangle 3">
            <a:extLst>
              <a:ext uri="{FF2B5EF4-FFF2-40B4-BE49-F238E27FC236}">
                <a16:creationId xmlns:a16="http://schemas.microsoft.com/office/drawing/2014/main" id="{611EE639-7BE2-E145-B708-ED12622B22A5}"/>
              </a:ext>
            </a:extLst>
          </p:cNvPr>
          <p:cNvSpPr>
            <a:spLocks noGrp="1" noChangeArrowheads="1"/>
          </p:cNvSpPr>
          <p:nvPr>
            <p:ph type="body" idx="1"/>
          </p:nvPr>
        </p:nvSpPr>
        <p:spPr/>
        <p:txBody>
          <a:bodyPr/>
          <a:lstStyle/>
          <a:p>
            <a:r>
              <a:rPr lang="en-US" altLang="en-US"/>
              <a:t>Dimension values are usually encoded using small integers and mapped to full values via dimension tables</a:t>
            </a:r>
          </a:p>
          <a:p>
            <a:r>
              <a:rPr lang="en-US" altLang="en-US"/>
              <a:t>Resultant schema is called a </a:t>
            </a:r>
            <a:r>
              <a:rPr lang="en-US" altLang="en-US" b="1">
                <a:solidFill>
                  <a:srgbClr val="000099"/>
                </a:solidFill>
              </a:rPr>
              <a:t>star schema</a:t>
            </a:r>
          </a:p>
          <a:p>
            <a:pPr lvl="1"/>
            <a:r>
              <a:rPr lang="en-US" altLang="en-US">
                <a:ea typeface="ＭＳ Ｐゴシック" panose="020B0600070205080204" pitchFamily="34" charset="-128"/>
              </a:rPr>
              <a:t>More complicated schema structures </a:t>
            </a:r>
          </a:p>
          <a:p>
            <a:pPr lvl="2"/>
            <a:r>
              <a:rPr lang="en-US" altLang="en-US" b="1">
                <a:solidFill>
                  <a:srgbClr val="000099"/>
                </a:solidFill>
                <a:ea typeface="ＭＳ Ｐゴシック" panose="020B0600070205080204" pitchFamily="34" charset="-128"/>
              </a:rPr>
              <a:t>Snowflake schema</a:t>
            </a:r>
            <a:r>
              <a:rPr lang="en-US" altLang="en-US">
                <a:ea typeface="ＭＳ Ｐゴシック" panose="020B0600070205080204" pitchFamily="34" charset="-128"/>
              </a:rPr>
              <a:t>: multiple levels of dimension tables</a:t>
            </a:r>
          </a:p>
          <a:p>
            <a:pPr lvl="2"/>
            <a:r>
              <a:rPr lang="en-US" altLang="en-US" b="1">
                <a:solidFill>
                  <a:srgbClr val="000099"/>
                </a:solidFill>
                <a:ea typeface="ＭＳ Ｐゴシック" panose="020B0600070205080204" pitchFamily="34" charset="-128"/>
              </a:rPr>
              <a:t>Constellation</a:t>
            </a:r>
            <a:r>
              <a:rPr lang="en-US" altLang="en-US">
                <a:ea typeface="ＭＳ Ｐゴシック" panose="020B0600070205080204" pitchFamily="34" charset="-128"/>
              </a:rPr>
              <a:t>: multiple fact tables</a:t>
            </a:r>
          </a:p>
        </p:txBody>
      </p:sp>
    </p:spTree>
    <p:extLst>
      <p:ext uri="{BB962C8B-B14F-4D97-AF65-F5344CB8AC3E}">
        <p14:creationId xmlns:p14="http://schemas.microsoft.com/office/powerpoint/2010/main" val="3541671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a:extLst>
              <a:ext uri="{FF2B5EF4-FFF2-40B4-BE49-F238E27FC236}">
                <a16:creationId xmlns:a16="http://schemas.microsoft.com/office/drawing/2014/main" id="{11CADEA8-DFAF-C14B-A04A-A6D6D3633C26}"/>
              </a:ext>
            </a:extLst>
          </p:cNvPr>
          <p:cNvSpPr>
            <a:spLocks noGrp="1" noChangeArrowheads="1"/>
          </p:cNvSpPr>
          <p:nvPr>
            <p:ph type="title"/>
          </p:nvPr>
        </p:nvSpPr>
        <p:spPr/>
        <p:txBody>
          <a:bodyPr/>
          <a:lstStyle/>
          <a:p>
            <a:pPr>
              <a:defRPr/>
            </a:pPr>
            <a:r>
              <a:rPr lang="en-US">
                <a:ea typeface="+mj-ea"/>
              </a:rPr>
              <a:t>Data Warehouse Schema</a:t>
            </a:r>
          </a:p>
        </p:txBody>
      </p:sp>
      <p:pic>
        <p:nvPicPr>
          <p:cNvPr id="135170" name="Picture 5">
            <a:extLst>
              <a:ext uri="{FF2B5EF4-FFF2-40B4-BE49-F238E27FC236}">
                <a16:creationId xmlns:a16="http://schemas.microsoft.com/office/drawing/2014/main" id="{50A4D3EC-AA9A-0B40-8D4B-2197687C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644" y="697707"/>
            <a:ext cx="6076950" cy="36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852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1720935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1398425174"/>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a:t>
            </a:r>
            <a:r>
              <a:rPr kumimoji="0" lang="en-US" alt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slideplayer.com</a:t>
            </a: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/slide/9307681</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7481093"/>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MapReduce, Spark (and ETL)</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215BDDEA-E39F-5F49-8C25-C43545817B84}"/>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(F22):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13 – OLAP, Big Data</a:t>
            </a:r>
          </a:p>
        </p:txBody>
      </p:sp>
    </p:spTree>
    <p:extLst>
      <p:ext uri="{BB962C8B-B14F-4D97-AF65-F5344CB8AC3E}">
        <p14:creationId xmlns:p14="http://schemas.microsoft.com/office/powerpoint/2010/main" val="2252556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What if we want more complex “operators?”</a:t>
            </a:r>
          </a:p>
        </p:txBody>
      </p:sp>
    </p:spTree>
    <p:extLst>
      <p:ext uri="{BB962C8B-B14F-4D97-AF65-F5344CB8AC3E}">
        <p14:creationId xmlns:p14="http://schemas.microsoft.com/office/powerpoint/2010/main" val="1073463971"/>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a:xfrm>
            <a:off x="838200" y="545306"/>
            <a:ext cx="7467600" cy="2287802"/>
          </a:xfrm>
        </p:spPr>
        <p:txBody>
          <a:bodyPr/>
          <a:lstStyle/>
          <a:p>
            <a:r>
              <a:rPr lang="en-US" altLang="en-US" dirty="0"/>
              <a:t>Current generation execution engines </a:t>
            </a:r>
          </a:p>
          <a:p>
            <a:pPr lvl="1"/>
            <a:r>
              <a:rPr lang="en-US" altLang="en-US" dirty="0"/>
              <a:t>natively support algebraic operations such as joins, aggregation, etc. natively.</a:t>
            </a:r>
          </a:p>
          <a:p>
            <a:pPr lvl="1"/>
            <a:r>
              <a:rPr lang="en-US" altLang="en-US" dirty="0"/>
              <a:t>Allow users to create their </a:t>
            </a:r>
            <a:r>
              <a:rPr lang="en-US" altLang="en-US" dirty="0">
                <a:solidFill>
                  <a:srgbClr val="FF0000"/>
                </a:solidFill>
              </a:rPr>
              <a:t>own algebraic operators</a:t>
            </a:r>
          </a:p>
          <a:p>
            <a:pPr lvl="1"/>
            <a:r>
              <a:rPr lang="en-US" altLang="en-US" dirty="0"/>
              <a:t>Support trees of algebraic operators that can be executed on </a:t>
            </a:r>
            <a:r>
              <a:rPr lang="en-US" altLang="en-US" dirty="0">
                <a:solidFill>
                  <a:srgbClr val="FF0000"/>
                </a:solidFill>
              </a:rPr>
              <a:t>multiple nodes in parallel</a:t>
            </a:r>
          </a:p>
          <a:p>
            <a:r>
              <a:rPr lang="en-US" altLang="en-US" dirty="0"/>
              <a:t>E.g. Apache </a:t>
            </a:r>
            <a:r>
              <a:rPr lang="en-US" altLang="en-US" dirty="0" err="1"/>
              <a:t>Tez</a:t>
            </a:r>
            <a:r>
              <a:rPr lang="en-US" altLang="en-US" dirty="0"/>
              <a:t>, Spark</a:t>
            </a:r>
          </a:p>
          <a:p>
            <a:pPr lvl="1"/>
            <a:r>
              <a:rPr lang="en-US" altLang="en-US" dirty="0" err="1"/>
              <a:t>Tex</a:t>
            </a:r>
            <a:r>
              <a:rPr lang="en-US" altLang="en-US" dirty="0"/>
              <a:t> provides low level API; Hive on </a:t>
            </a:r>
            <a:r>
              <a:rPr lang="en-US" altLang="en-US" dirty="0" err="1"/>
              <a:t>Tez</a:t>
            </a:r>
            <a:r>
              <a:rPr lang="en-US" altLang="en-US" dirty="0"/>
              <a:t> compiles SQL to </a:t>
            </a:r>
            <a:r>
              <a:rPr lang="en-US" altLang="en-US" dirty="0" err="1"/>
              <a:t>Tez</a:t>
            </a:r>
            <a:endParaRPr lang="en-US" altLang="en-US" dirty="0"/>
          </a:p>
          <a:p>
            <a:pPr lvl="1"/>
            <a:r>
              <a:rPr lang="en-IN" dirty="0"/>
              <a:t>Spark provides more user-friendly API</a:t>
            </a:r>
          </a:p>
        </p:txBody>
      </p:sp>
      <p:sp>
        <p:nvSpPr>
          <p:cNvPr id="2" name="TextBox 1">
            <a:extLst>
              <a:ext uri="{FF2B5EF4-FFF2-40B4-BE49-F238E27FC236}">
                <a16:creationId xmlns:a16="http://schemas.microsoft.com/office/drawing/2014/main" id="{D0C61D58-A741-7C43-80FA-97B72D853328}"/>
              </a:ext>
            </a:extLst>
          </p:cNvPr>
          <p:cNvSpPr txBox="1"/>
          <p:nvPr/>
        </p:nvSpPr>
        <p:spPr>
          <a:xfrm>
            <a:off x="118353" y="2859454"/>
            <a:ext cx="8693150" cy="1815882"/>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the relational model,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are relations.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a:t>
            </a:r>
            <a:r>
              <a:rPr kumimoji="0" lang="en-US" sz="1400" b="0" i="0" u="sng" strike="noStrike" kern="1200" cap="none" spc="0" normalizeH="0" baseline="0" noProof="0" dirty="0">
                <a:ln>
                  <a:noFill/>
                </a:ln>
                <a:solidFill>
                  <a:srgbClr val="FF0000"/>
                </a:solidFill>
                <a:effectLst/>
                <a:uLnTx/>
                <a:uFillTx/>
                <a:latin typeface="Calibri" charset="0"/>
                <a:ea typeface="ＭＳ Ｐゴシック" charset="-128"/>
                <a:cs typeface="+mn-cs"/>
              </a:rPr>
              <a:t>fixed</a:t>
            </a: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 set of operators that produce relations from relations (closed).</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Are </a:t>
            </a:r>
            <a:r>
              <a:rPr kumimoji="0" lang="en-US" sz="1400" b="0" i="0" u="sng" strike="noStrike" kern="1200" cap="none" spc="0" normalizeH="0" baseline="0" noProof="0" dirty="0">
                <a:ln>
                  <a:noFill/>
                </a:ln>
                <a:solidFill>
                  <a:srgbClr val="FF0000"/>
                </a:solidFill>
                <a:effectLst/>
                <a:uLnTx/>
                <a:uFillTx/>
                <a:latin typeface="Calibri" charset="0"/>
                <a:ea typeface="ＭＳ Ｐゴシック" charset="-128"/>
                <a:cs typeface="+mn-cs"/>
              </a:rPr>
              <a:t>declarative</a:t>
            </a: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 languages and compute the execution graph/plan.</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Spark/... ... engines: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Enable programmers to develop and add new operators.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Operators convert reliable distributed datasets/data frames to new RDDs/data frames.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 engineer explicitly defines the execution graph (data flow).</a:t>
            </a:r>
          </a:p>
        </p:txBody>
      </p:sp>
    </p:spTree>
    <p:extLst>
      <p:ext uri="{BB962C8B-B14F-4D97-AF65-F5344CB8AC3E}">
        <p14:creationId xmlns:p14="http://schemas.microsoft.com/office/powerpoint/2010/main" val="3564770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Tree>
    <p:extLst>
      <p:ext uri="{BB962C8B-B14F-4D97-AF65-F5344CB8AC3E}">
        <p14:creationId xmlns:p14="http://schemas.microsoft.com/office/powerpoint/2010/main" val="502887133"/>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400" dirty="0"/>
              <a:t>Spark vs SQL</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14350"/>
            <a:ext cx="8080577" cy="4074674"/>
          </a:xfrm>
          <a:prstGeom prst="rect">
            <a:avLst/>
          </a:prstGeom>
        </p:spPr>
      </p:pic>
      <p:sp>
        <p:nvSpPr>
          <p:cNvPr id="4" name="Rounded Rectangle 3">
            <a:extLst>
              <a:ext uri="{FF2B5EF4-FFF2-40B4-BE49-F238E27FC236}">
                <a16:creationId xmlns:a16="http://schemas.microsoft.com/office/drawing/2014/main" id="{44C00372-2DEB-2F4C-A7E5-2EE1559BC736}"/>
              </a:ext>
            </a:extLst>
          </p:cNvPr>
          <p:cNvSpPr/>
          <p:nvPr/>
        </p:nvSpPr>
        <p:spPr>
          <a:xfrm>
            <a:off x="278946" y="666750"/>
            <a:ext cx="8229600" cy="3767250"/>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0039999-0574-6543-9472-CB4D333C14BC}"/>
              </a:ext>
            </a:extLst>
          </p:cNvPr>
          <p:cNvPicPr>
            <a:picLocks noChangeAspect="1"/>
          </p:cNvPicPr>
          <p:nvPr/>
        </p:nvPicPr>
        <p:blipFill>
          <a:blip r:embed="rId3"/>
          <a:stretch>
            <a:fillRect/>
          </a:stretch>
        </p:blipFill>
        <p:spPr>
          <a:xfrm>
            <a:off x="480721" y="819150"/>
            <a:ext cx="3711967" cy="2448150"/>
          </a:xfrm>
          <a:prstGeom prst="rect">
            <a:avLst/>
          </a:prstGeom>
        </p:spPr>
      </p:pic>
      <p:pic>
        <p:nvPicPr>
          <p:cNvPr id="6" name="Picture 5">
            <a:extLst>
              <a:ext uri="{FF2B5EF4-FFF2-40B4-BE49-F238E27FC236}">
                <a16:creationId xmlns:a16="http://schemas.microsoft.com/office/drawing/2014/main" id="{6D6200CF-CABB-CA4A-9D05-4BB55A9379F9}"/>
              </a:ext>
            </a:extLst>
          </p:cNvPr>
          <p:cNvPicPr>
            <a:picLocks noChangeAspect="1"/>
          </p:cNvPicPr>
          <p:nvPr/>
        </p:nvPicPr>
        <p:blipFill>
          <a:blip r:embed="rId4"/>
          <a:stretch>
            <a:fillRect/>
          </a:stretch>
        </p:blipFill>
        <p:spPr>
          <a:xfrm>
            <a:off x="4572000" y="734362"/>
            <a:ext cx="3504894" cy="3105150"/>
          </a:xfrm>
          <a:prstGeom prst="rect">
            <a:avLst/>
          </a:prstGeom>
        </p:spPr>
      </p:pic>
      <p:sp>
        <p:nvSpPr>
          <p:cNvPr id="7" name="TextBox 6">
            <a:extLst>
              <a:ext uri="{FF2B5EF4-FFF2-40B4-BE49-F238E27FC236}">
                <a16:creationId xmlns:a16="http://schemas.microsoft.com/office/drawing/2014/main" id="{CCCA19D8-9C63-594C-849B-2DE11557D52B}"/>
              </a:ext>
            </a:extLst>
          </p:cNvPr>
          <p:cNvSpPr txBox="1"/>
          <p:nvPr/>
        </p:nvSpPr>
        <p:spPr>
          <a:xfrm>
            <a:off x="317551" y="3254736"/>
            <a:ext cx="4098366" cy="116955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Conceptually similar to query evaluation graph,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explicitly define the graph.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develop your own operators.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define levels of parallelism that</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 infrastructure manages.</a:t>
            </a:r>
          </a:p>
        </p:txBody>
      </p:sp>
      <p:sp>
        <p:nvSpPr>
          <p:cNvPr id="8" name="TextBox 7">
            <a:extLst>
              <a:ext uri="{FF2B5EF4-FFF2-40B4-BE49-F238E27FC236}">
                <a16:creationId xmlns:a16="http://schemas.microsoft.com/office/drawing/2014/main" id="{DB8ECBE4-B1AB-5D47-B18B-A962875C98BD}"/>
              </a:ext>
            </a:extLst>
          </p:cNvPr>
          <p:cNvSpPr txBox="1"/>
          <p:nvPr/>
        </p:nvSpPr>
        <p:spPr>
          <a:xfrm>
            <a:off x="4518645" y="3839512"/>
            <a:ext cx="3318152"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SQL is declarative, and the query engine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transparently produces the execution plan.</a:t>
            </a:r>
          </a:p>
        </p:txBody>
      </p:sp>
    </p:spTree>
    <p:extLst>
      <p:ext uri="{BB962C8B-B14F-4D97-AF65-F5344CB8AC3E}">
        <p14:creationId xmlns:p14="http://schemas.microsoft.com/office/powerpoint/2010/main" val="3760591614"/>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15408-5713-4F82-BE0B-89FEFEF661E1}"/>
              </a:ext>
            </a:extLst>
          </p:cNvPr>
          <p:cNvSpPr>
            <a:spLocks noGrp="1"/>
          </p:cNvSpPr>
          <p:nvPr>
            <p:ph type="title"/>
          </p:nvPr>
        </p:nvSpPr>
        <p:spPr/>
        <p:txBody>
          <a:bodyPr/>
          <a:lstStyle/>
          <a:p>
            <a:r>
              <a:rPr lang="en-IN" dirty="0"/>
              <a:t>Algebraic Operations in Spark</a:t>
            </a:r>
          </a:p>
        </p:txBody>
      </p:sp>
      <p:sp>
        <p:nvSpPr>
          <p:cNvPr id="3" name="Content Placeholder 2">
            <a:extLst>
              <a:ext uri="{FF2B5EF4-FFF2-40B4-BE49-F238E27FC236}">
                <a16:creationId xmlns:a16="http://schemas.microsoft.com/office/drawing/2014/main" id="{0BB77118-77FB-40EF-B954-76BA83B01DFE}"/>
              </a:ext>
            </a:extLst>
          </p:cNvPr>
          <p:cNvSpPr>
            <a:spLocks noGrp="1"/>
          </p:cNvSpPr>
          <p:nvPr>
            <p:ph idx="1"/>
          </p:nvPr>
        </p:nvSpPr>
        <p:spPr>
          <a:xfrm>
            <a:off x="1719263" y="826873"/>
            <a:ext cx="5700907" cy="3068852"/>
          </a:xfrm>
        </p:spPr>
        <p:txBody>
          <a:bodyPr/>
          <a:lstStyle/>
          <a:p>
            <a:r>
              <a:rPr lang="en-IN" b="1" dirty="0">
                <a:solidFill>
                  <a:srgbClr val="002060"/>
                </a:solidFill>
              </a:rPr>
              <a:t>Resilient Distributed Dataset </a:t>
            </a:r>
            <a:r>
              <a:rPr lang="en-IN" dirty="0"/>
              <a:t>(</a:t>
            </a:r>
            <a:r>
              <a:rPr lang="en-IN" b="1" dirty="0">
                <a:solidFill>
                  <a:srgbClr val="002060"/>
                </a:solidFill>
              </a:rPr>
              <a:t>RDD</a:t>
            </a:r>
            <a:r>
              <a:rPr lang="en-IN" dirty="0"/>
              <a:t>) abstraction</a:t>
            </a:r>
          </a:p>
          <a:p>
            <a:pPr lvl="1"/>
            <a:r>
              <a:rPr lang="en-IN" dirty="0"/>
              <a:t>Collection of records that can be stored across multiple machines</a:t>
            </a:r>
          </a:p>
          <a:p>
            <a:r>
              <a:rPr lang="en-IN" u="sng" dirty="0">
                <a:solidFill>
                  <a:srgbClr val="FF0000"/>
                </a:solidFill>
              </a:rPr>
              <a:t>RDDs can be created by applying algebraic operations on other RDDs</a:t>
            </a:r>
          </a:p>
          <a:p>
            <a:r>
              <a:rPr lang="en-IN" dirty="0"/>
              <a:t>RDDs can be lazily computed when needed</a:t>
            </a:r>
          </a:p>
          <a:p>
            <a:r>
              <a:rPr lang="en-IN" strike="sngStrike" dirty="0"/>
              <a:t>Spark programs can be written in Java/Scala/R</a:t>
            </a:r>
          </a:p>
          <a:p>
            <a:pPr lvl="1"/>
            <a:r>
              <a:rPr lang="en-IN" strike="sngStrike" dirty="0"/>
              <a:t>Our examples are in Java</a:t>
            </a:r>
          </a:p>
          <a:p>
            <a:r>
              <a:rPr lang="en-IN" strike="sngStrike" dirty="0"/>
              <a:t>Spark makes use of Java 8 Lambda expressions; the code</a:t>
            </a:r>
          </a:p>
          <a:p>
            <a:pPr marL="385763" lvl="1" indent="0">
              <a:buNone/>
            </a:pPr>
            <a:r>
              <a:rPr lang="en-US" strike="sngStrike" dirty="0"/>
              <a:t>  s - </a:t>
            </a:r>
            <a:r>
              <a:rPr lang="en-US" i="1" strike="sngStrike" dirty="0"/>
              <a:t>&gt; </a:t>
            </a:r>
            <a:r>
              <a:rPr lang="en-US" strike="sngStrike" dirty="0" err="1"/>
              <a:t>Arrays.asList</a:t>
            </a:r>
            <a:r>
              <a:rPr lang="en-US" strike="sngStrike" dirty="0"/>
              <a:t>(</a:t>
            </a:r>
            <a:r>
              <a:rPr lang="en-US" strike="sngStrike" dirty="0" err="1"/>
              <a:t>s.split</a:t>
            </a:r>
            <a:r>
              <a:rPr lang="en-US" strike="sngStrike" dirty="0"/>
              <a:t>(" ")).iterator() </a:t>
            </a:r>
          </a:p>
          <a:p>
            <a:pPr marL="385763" lvl="1" indent="0">
              <a:buNone/>
            </a:pPr>
            <a:r>
              <a:rPr lang="en-US" strike="sngStrike" dirty="0"/>
              <a:t>defines unnamed function that takes argument s and executes the expression </a:t>
            </a:r>
            <a:r>
              <a:rPr lang="en-US" strike="sngStrike" dirty="0" err="1"/>
              <a:t>Arrays.asList</a:t>
            </a:r>
            <a:r>
              <a:rPr lang="en-US" strike="sngStrike" dirty="0"/>
              <a:t>(</a:t>
            </a:r>
            <a:r>
              <a:rPr lang="en-US" strike="sngStrike" dirty="0" err="1"/>
              <a:t>s.split</a:t>
            </a:r>
            <a:r>
              <a:rPr lang="en-US" strike="sngStrike" dirty="0"/>
              <a:t>(" ")).iterator()  on the argument</a:t>
            </a:r>
          </a:p>
          <a:p>
            <a:pPr marL="300038"/>
            <a:r>
              <a:rPr lang="en-US" strike="sngStrike" dirty="0"/>
              <a:t>Lambda functions are particularly convenient as arguments to map, reduce and other functions </a:t>
            </a:r>
            <a:br>
              <a:rPr lang="en-US" dirty="0"/>
            </a:br>
            <a:endParaRPr lang="en-IN" dirty="0"/>
          </a:p>
        </p:txBody>
      </p:sp>
    </p:spTree>
    <p:extLst>
      <p:ext uri="{BB962C8B-B14F-4D97-AF65-F5344CB8AC3E}">
        <p14:creationId xmlns:p14="http://schemas.microsoft.com/office/powerpoint/2010/main" val="4071707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a:t>
            </a:r>
            <a:r>
              <a:rPr lang="en-US" dirty="0" err="1"/>
              <a:t>PySpark</a:t>
            </a:r>
            <a:endParaRPr lang="en-US" sz="2000" dirty="0"/>
          </a:p>
        </p:txBody>
      </p:sp>
      <p:pic>
        <p:nvPicPr>
          <p:cNvPr id="3" name="Picture 2">
            <a:extLst>
              <a:ext uri="{FF2B5EF4-FFF2-40B4-BE49-F238E27FC236}">
                <a16:creationId xmlns:a16="http://schemas.microsoft.com/office/drawing/2014/main" id="{05AFD5FD-C22F-DD47-BB0A-431E2D695E4B}"/>
              </a:ext>
            </a:extLst>
          </p:cNvPr>
          <p:cNvPicPr>
            <a:picLocks noChangeAspect="1"/>
          </p:cNvPicPr>
          <p:nvPr/>
        </p:nvPicPr>
        <p:blipFill>
          <a:blip r:embed="rId2"/>
          <a:stretch>
            <a:fillRect/>
          </a:stretch>
        </p:blipFill>
        <p:spPr>
          <a:xfrm>
            <a:off x="134337" y="577077"/>
            <a:ext cx="4546146" cy="1789441"/>
          </a:xfrm>
          <a:prstGeom prst="rect">
            <a:avLst/>
          </a:prstGeom>
        </p:spPr>
      </p:pic>
      <p:pic>
        <p:nvPicPr>
          <p:cNvPr id="5" name="Picture 4">
            <a:extLst>
              <a:ext uri="{FF2B5EF4-FFF2-40B4-BE49-F238E27FC236}">
                <a16:creationId xmlns:a16="http://schemas.microsoft.com/office/drawing/2014/main" id="{8634E325-24D9-6748-AAC8-E886AD62A3CA}"/>
              </a:ext>
            </a:extLst>
          </p:cNvPr>
          <p:cNvPicPr>
            <a:picLocks noChangeAspect="1"/>
          </p:cNvPicPr>
          <p:nvPr/>
        </p:nvPicPr>
        <p:blipFill>
          <a:blip r:embed="rId3"/>
          <a:stretch>
            <a:fillRect/>
          </a:stretch>
        </p:blipFill>
        <p:spPr>
          <a:xfrm>
            <a:off x="4876800" y="577077"/>
            <a:ext cx="4132863" cy="1789441"/>
          </a:xfrm>
          <a:prstGeom prst="rect">
            <a:avLst/>
          </a:prstGeom>
        </p:spPr>
      </p:pic>
      <p:pic>
        <p:nvPicPr>
          <p:cNvPr id="9" name="Picture 8">
            <a:extLst>
              <a:ext uri="{FF2B5EF4-FFF2-40B4-BE49-F238E27FC236}">
                <a16:creationId xmlns:a16="http://schemas.microsoft.com/office/drawing/2014/main" id="{8361FD07-85CB-0C42-B873-CAE2AE6AFC39}"/>
              </a:ext>
            </a:extLst>
          </p:cNvPr>
          <p:cNvPicPr>
            <a:picLocks noChangeAspect="1"/>
          </p:cNvPicPr>
          <p:nvPr/>
        </p:nvPicPr>
        <p:blipFill>
          <a:blip r:embed="rId4"/>
          <a:stretch>
            <a:fillRect/>
          </a:stretch>
        </p:blipFill>
        <p:spPr>
          <a:xfrm>
            <a:off x="200186" y="2564324"/>
            <a:ext cx="4724400" cy="1951116"/>
          </a:xfrm>
          <a:prstGeom prst="rect">
            <a:avLst/>
          </a:prstGeom>
        </p:spPr>
      </p:pic>
      <p:sp>
        <p:nvSpPr>
          <p:cNvPr id="10" name="Rectangle 9">
            <a:extLst>
              <a:ext uri="{FF2B5EF4-FFF2-40B4-BE49-F238E27FC236}">
                <a16:creationId xmlns:a16="http://schemas.microsoft.com/office/drawing/2014/main" id="{58F668CB-7F4B-8642-BF87-7DBAF0D7CF71}"/>
              </a:ext>
            </a:extLst>
          </p:cNvPr>
          <p:cNvSpPr/>
          <p:nvPr/>
        </p:nvSpPr>
        <p:spPr>
          <a:xfrm>
            <a:off x="200186" y="4446678"/>
            <a:ext cx="4572000" cy="230832"/>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www.analyticsvidhya.com</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/blog/2016/10/spark-</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dataframe</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-and-operations/</a:t>
            </a:r>
          </a:p>
        </p:txBody>
      </p:sp>
      <p:pic>
        <p:nvPicPr>
          <p:cNvPr id="11" name="Picture 10">
            <a:extLst>
              <a:ext uri="{FF2B5EF4-FFF2-40B4-BE49-F238E27FC236}">
                <a16:creationId xmlns:a16="http://schemas.microsoft.com/office/drawing/2014/main" id="{65A1A7AE-3135-BF49-9CA9-A20867C222B1}"/>
              </a:ext>
            </a:extLst>
          </p:cNvPr>
          <p:cNvPicPr>
            <a:picLocks noChangeAspect="1"/>
          </p:cNvPicPr>
          <p:nvPr/>
        </p:nvPicPr>
        <p:blipFill>
          <a:blip r:embed="rId5"/>
          <a:stretch>
            <a:fillRect/>
          </a:stretch>
        </p:blipFill>
        <p:spPr>
          <a:xfrm>
            <a:off x="5181599" y="2432639"/>
            <a:ext cx="3200675" cy="2133783"/>
          </a:xfrm>
          <a:prstGeom prst="rect">
            <a:avLst/>
          </a:prstGeom>
        </p:spPr>
      </p:pic>
    </p:spTree>
    <p:extLst>
      <p:ext uri="{BB962C8B-B14F-4D97-AF65-F5344CB8AC3E}">
        <p14:creationId xmlns:p14="http://schemas.microsoft.com/office/powerpoint/2010/main" val="2682651562"/>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9D70F7-525F-0A48-865F-67B9FE4E0795}"/>
              </a:ext>
            </a:extLst>
          </p:cNvPr>
          <p:cNvSpPr>
            <a:spLocks noGrp="1"/>
          </p:cNvSpPr>
          <p:nvPr>
            <p:ph idx="1"/>
          </p:nvPr>
        </p:nvSpPr>
        <p:spPr/>
        <p:txBody>
          <a:bodyPr/>
          <a:lstStyle/>
          <a:p>
            <a:r>
              <a:rPr lang="en-US" sz="1800" dirty="0"/>
              <a:t>Remember that really unpleasant set of queries and stored procedure we had to write for the midterm? You had to convert from ... ...</a:t>
            </a:r>
          </a:p>
          <a:p>
            <a:endParaRPr lang="en-US" sz="1800" dirty="0"/>
          </a:p>
          <a:p>
            <a:endParaRPr lang="en-US" sz="1800" dirty="0"/>
          </a:p>
          <a:p>
            <a:endParaRPr lang="en-US" sz="1800" dirty="0"/>
          </a:p>
          <a:p>
            <a:endParaRPr lang="en-US" sz="1800" dirty="0"/>
          </a:p>
          <a:p>
            <a:r>
              <a:rPr lang="en-US" sz="1800" dirty="0"/>
              <a:t>To</a:t>
            </a:r>
          </a:p>
        </p:txBody>
      </p:sp>
      <p:sp>
        <p:nvSpPr>
          <p:cNvPr id="3" name="Title 2">
            <a:extLst>
              <a:ext uri="{FF2B5EF4-FFF2-40B4-BE49-F238E27FC236}">
                <a16:creationId xmlns:a16="http://schemas.microsoft.com/office/drawing/2014/main" id="{32E0E166-9279-2F4F-91AE-7CB381D0A2CD}"/>
              </a:ext>
            </a:extLst>
          </p:cNvPr>
          <p:cNvSpPr>
            <a:spLocks noGrp="1"/>
          </p:cNvSpPr>
          <p:nvPr>
            <p:ph type="title"/>
          </p:nvPr>
        </p:nvSpPr>
        <p:spPr/>
        <p:txBody>
          <a:bodyPr/>
          <a:lstStyle/>
          <a:p>
            <a:r>
              <a:rPr lang="en-US" dirty="0"/>
              <a:t>Conceptual Example</a:t>
            </a:r>
          </a:p>
        </p:txBody>
      </p:sp>
      <p:pic>
        <p:nvPicPr>
          <p:cNvPr id="5" name="Picture 4">
            <a:extLst>
              <a:ext uri="{FF2B5EF4-FFF2-40B4-BE49-F238E27FC236}">
                <a16:creationId xmlns:a16="http://schemas.microsoft.com/office/drawing/2014/main" id="{89B78337-9E78-C84E-AC32-EE4B9AF39ACB}"/>
              </a:ext>
            </a:extLst>
          </p:cNvPr>
          <p:cNvPicPr>
            <a:picLocks noChangeAspect="1"/>
          </p:cNvPicPr>
          <p:nvPr/>
        </p:nvPicPr>
        <p:blipFill>
          <a:blip r:embed="rId2"/>
          <a:stretch>
            <a:fillRect/>
          </a:stretch>
        </p:blipFill>
        <p:spPr>
          <a:xfrm>
            <a:off x="1267384" y="1200150"/>
            <a:ext cx="6477000" cy="1296542"/>
          </a:xfrm>
          <a:prstGeom prst="rect">
            <a:avLst/>
          </a:prstGeom>
        </p:spPr>
      </p:pic>
      <p:pic>
        <p:nvPicPr>
          <p:cNvPr id="6" name="Picture 5">
            <a:extLst>
              <a:ext uri="{FF2B5EF4-FFF2-40B4-BE49-F238E27FC236}">
                <a16:creationId xmlns:a16="http://schemas.microsoft.com/office/drawing/2014/main" id="{285A3345-4F7D-054B-A648-97FB951A4E9A}"/>
              </a:ext>
            </a:extLst>
          </p:cNvPr>
          <p:cNvPicPr>
            <a:picLocks noChangeAspect="1"/>
          </p:cNvPicPr>
          <p:nvPr/>
        </p:nvPicPr>
        <p:blipFill>
          <a:blip r:embed="rId3"/>
          <a:stretch>
            <a:fillRect/>
          </a:stretch>
        </p:blipFill>
        <p:spPr>
          <a:xfrm>
            <a:off x="172570" y="3070593"/>
            <a:ext cx="2349500" cy="1384300"/>
          </a:xfrm>
          <a:prstGeom prst="rect">
            <a:avLst/>
          </a:prstGeom>
        </p:spPr>
      </p:pic>
      <p:pic>
        <p:nvPicPr>
          <p:cNvPr id="7" name="Picture 6">
            <a:extLst>
              <a:ext uri="{FF2B5EF4-FFF2-40B4-BE49-F238E27FC236}">
                <a16:creationId xmlns:a16="http://schemas.microsoft.com/office/drawing/2014/main" id="{E8E683BE-CE96-954C-AA96-D4CAC5F3825A}"/>
              </a:ext>
            </a:extLst>
          </p:cNvPr>
          <p:cNvPicPr>
            <a:picLocks noChangeAspect="1"/>
          </p:cNvPicPr>
          <p:nvPr/>
        </p:nvPicPr>
        <p:blipFill>
          <a:blip r:embed="rId4"/>
          <a:stretch>
            <a:fillRect/>
          </a:stretch>
        </p:blipFill>
        <p:spPr>
          <a:xfrm>
            <a:off x="7010400" y="2876550"/>
            <a:ext cx="1705595" cy="1752600"/>
          </a:xfrm>
          <a:prstGeom prst="rect">
            <a:avLst/>
          </a:prstGeom>
        </p:spPr>
      </p:pic>
      <p:pic>
        <p:nvPicPr>
          <p:cNvPr id="9" name="Picture 8">
            <a:extLst>
              <a:ext uri="{FF2B5EF4-FFF2-40B4-BE49-F238E27FC236}">
                <a16:creationId xmlns:a16="http://schemas.microsoft.com/office/drawing/2014/main" id="{25706A9D-DD8D-7043-A5B3-D26E24D91F3D}"/>
              </a:ext>
            </a:extLst>
          </p:cNvPr>
          <p:cNvPicPr>
            <a:picLocks noChangeAspect="1"/>
          </p:cNvPicPr>
          <p:nvPr/>
        </p:nvPicPr>
        <p:blipFill>
          <a:blip r:embed="rId5"/>
          <a:stretch>
            <a:fillRect/>
          </a:stretch>
        </p:blipFill>
        <p:spPr>
          <a:xfrm>
            <a:off x="3811920" y="3025610"/>
            <a:ext cx="1520160" cy="1600520"/>
          </a:xfrm>
          <a:prstGeom prst="rect">
            <a:avLst/>
          </a:prstGeom>
        </p:spPr>
      </p:pic>
    </p:spTree>
    <p:extLst>
      <p:ext uri="{BB962C8B-B14F-4D97-AF65-F5344CB8AC3E}">
        <p14:creationId xmlns:p14="http://schemas.microsoft.com/office/powerpoint/2010/main" val="110150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7E2CBA-1C87-8048-8B31-3393054C3A76}"/>
              </a:ext>
            </a:extLst>
          </p:cNvPr>
          <p:cNvSpPr>
            <a:spLocks noGrp="1"/>
          </p:cNvSpPr>
          <p:nvPr>
            <p:ph idx="1"/>
          </p:nvPr>
        </p:nvSpPr>
        <p:spPr>
          <a:xfrm>
            <a:off x="152400" y="4019550"/>
            <a:ext cx="8839200" cy="609600"/>
          </a:xfrm>
        </p:spPr>
        <p:txBody>
          <a:bodyPr/>
          <a:lstStyle/>
          <a:p>
            <a:r>
              <a:rPr lang="en-US" sz="1400" dirty="0"/>
              <a:t>Input is a dataset and column ID</a:t>
            </a:r>
          </a:p>
          <a:p>
            <a:r>
              <a:rPr lang="en-US" sz="1400" dirty="0"/>
              <a:t>Output is three datasets: dataset with column removed, table of distinct column values, associative entity.</a:t>
            </a:r>
          </a:p>
        </p:txBody>
      </p:sp>
      <p:sp>
        <p:nvSpPr>
          <p:cNvPr id="3" name="Title 2">
            <a:extLst>
              <a:ext uri="{FF2B5EF4-FFF2-40B4-BE49-F238E27FC236}">
                <a16:creationId xmlns:a16="http://schemas.microsoft.com/office/drawing/2014/main" id="{6A43E705-91C4-F941-AA63-50524BA675B1}"/>
              </a:ext>
            </a:extLst>
          </p:cNvPr>
          <p:cNvSpPr>
            <a:spLocks noGrp="1"/>
          </p:cNvSpPr>
          <p:nvPr>
            <p:ph type="title"/>
          </p:nvPr>
        </p:nvSpPr>
        <p:spPr/>
        <p:txBody>
          <a:bodyPr/>
          <a:lstStyle/>
          <a:p>
            <a:r>
              <a:rPr lang="en-US" dirty="0"/>
              <a:t>A New Algebraic Operator</a:t>
            </a:r>
          </a:p>
        </p:txBody>
      </p:sp>
      <p:pic>
        <p:nvPicPr>
          <p:cNvPr id="4" name="Picture 3">
            <a:extLst>
              <a:ext uri="{FF2B5EF4-FFF2-40B4-BE49-F238E27FC236}">
                <a16:creationId xmlns:a16="http://schemas.microsoft.com/office/drawing/2014/main" id="{22E6A2B7-CD97-E84E-91FB-AC43D74E4B00}"/>
              </a:ext>
            </a:extLst>
          </p:cNvPr>
          <p:cNvPicPr>
            <a:picLocks noChangeAspect="1"/>
          </p:cNvPicPr>
          <p:nvPr/>
        </p:nvPicPr>
        <p:blipFill>
          <a:blip r:embed="rId2"/>
          <a:stretch>
            <a:fillRect/>
          </a:stretch>
        </p:blipFill>
        <p:spPr>
          <a:xfrm>
            <a:off x="533400" y="514350"/>
            <a:ext cx="7989046" cy="3571436"/>
          </a:xfrm>
          <a:prstGeom prst="rect">
            <a:avLst/>
          </a:prstGeom>
        </p:spPr>
      </p:pic>
      <p:sp>
        <p:nvSpPr>
          <p:cNvPr id="2" name="TextBox 1">
            <a:extLst>
              <a:ext uri="{FF2B5EF4-FFF2-40B4-BE49-F238E27FC236}">
                <a16:creationId xmlns:a16="http://schemas.microsoft.com/office/drawing/2014/main" id="{61B63E95-A268-A941-9EEE-50E00D95E648}"/>
              </a:ext>
            </a:extLst>
          </p:cNvPr>
          <p:cNvSpPr txBox="1"/>
          <p:nvPr/>
        </p:nvSpPr>
        <p:spPr>
          <a:xfrm>
            <a:off x="152400" y="2647950"/>
            <a:ext cx="1920206"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Parallelism level is</a:t>
            </a:r>
            <a:b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3 simultaneous services</a:t>
            </a:r>
            <a:b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at each stage.</a:t>
            </a:r>
          </a:p>
        </p:txBody>
      </p:sp>
    </p:spTree>
    <p:extLst>
      <p:ext uri="{BB962C8B-B14F-4D97-AF65-F5344CB8AC3E}">
        <p14:creationId xmlns:p14="http://schemas.microsoft.com/office/powerpoint/2010/main" val="4248949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OLAP</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06ABF420-0ED9-8CC8-DD21-3B7F1C193DA7}"/>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49</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(F22):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13 – Big Data and Analytics </a:t>
            </a:r>
          </a:p>
        </p:txBody>
      </p:sp>
    </p:spTree>
    <p:extLst>
      <p:ext uri="{BB962C8B-B14F-4D97-AF65-F5344CB8AC3E}">
        <p14:creationId xmlns:p14="http://schemas.microsoft.com/office/powerpoint/2010/main" val="317736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Analysis and OLAP</a:t>
            </a:r>
          </a:p>
        </p:txBody>
      </p:sp>
      <p:sp>
        <p:nvSpPr>
          <p:cNvPr id="65538" name="Rectangle 3"/>
          <p:cNvSpPr>
            <a:spLocks noGrp="1" noChangeArrowheads="1"/>
          </p:cNvSpPr>
          <p:nvPr>
            <p:ph idx="1"/>
          </p:nvPr>
        </p:nvSpPr>
        <p:spPr/>
        <p:txBody>
          <a:bodyPr/>
          <a:lstStyle/>
          <a:p>
            <a:r>
              <a:rPr lang="en-US" altLang="en-US" b="1" dirty="0">
                <a:solidFill>
                  <a:srgbClr val="002060"/>
                </a:solidFill>
              </a:rPr>
              <a:t>Online Analytical Processing (OLAP)</a:t>
            </a:r>
          </a:p>
          <a:p>
            <a:pPr lvl="1"/>
            <a:r>
              <a:rPr lang="en-US" altLang="en-US" dirty="0"/>
              <a:t>Interactive analysis of data, allowing data to be summarized and viewed in different ways in an online fashion (with negligible delay)</a:t>
            </a:r>
          </a:p>
          <a:p>
            <a:r>
              <a:rPr lang="en-US" altLang="en-US" dirty="0"/>
              <a:t>We use the following relation to illustrate OLAP concepts</a:t>
            </a:r>
          </a:p>
          <a:p>
            <a:pPr lvl="1"/>
            <a:r>
              <a:rPr lang="en-US" altLang="en-US" dirty="0"/>
              <a:t> </a:t>
            </a:r>
            <a:r>
              <a:rPr lang="en-US" i="1" dirty="0"/>
              <a:t>sales </a:t>
            </a:r>
            <a:r>
              <a:rPr lang="en-US" dirty="0"/>
              <a:t>(</a:t>
            </a:r>
            <a:r>
              <a:rPr lang="en-US" i="1" dirty="0" err="1"/>
              <a:t>item_name</a:t>
            </a:r>
            <a:r>
              <a:rPr lang="en-US" dirty="0"/>
              <a:t>, </a:t>
            </a:r>
            <a:r>
              <a:rPr lang="en-US" i="1" dirty="0"/>
              <a:t>color</a:t>
            </a:r>
            <a:r>
              <a:rPr lang="en-US" dirty="0"/>
              <a:t>, </a:t>
            </a:r>
            <a:r>
              <a:rPr lang="en-US" i="1" dirty="0" err="1"/>
              <a:t>clothes_size</a:t>
            </a:r>
            <a:r>
              <a:rPr lang="en-US" dirty="0"/>
              <a:t>, </a:t>
            </a:r>
            <a:r>
              <a:rPr lang="en-US" i="1" dirty="0"/>
              <a:t>quantity</a:t>
            </a:r>
            <a:r>
              <a:rPr lang="en-US" dirty="0"/>
              <a:t>) </a:t>
            </a:r>
          </a:p>
          <a:p>
            <a:pPr marL="342900" lvl="1" indent="0">
              <a:buNone/>
            </a:pPr>
            <a:r>
              <a:rPr lang="en-US" dirty="0"/>
              <a:t>This is a simplified version of the </a:t>
            </a:r>
            <a:r>
              <a:rPr lang="en-US" i="1" dirty="0"/>
              <a:t>sales</a:t>
            </a:r>
            <a:r>
              <a:rPr lang="en-US" dirty="0"/>
              <a:t> fact table joined with the dimension tables, and many attributes removed (and some renamed)</a:t>
            </a:r>
            <a:br>
              <a:rPr lang="en-US" dirty="0"/>
            </a:br>
            <a:endParaRPr lang="en-US" altLang="en-US" dirty="0"/>
          </a:p>
          <a:p>
            <a:endParaRPr lang="en-US" altLang="en-US" dirty="0"/>
          </a:p>
        </p:txBody>
      </p:sp>
    </p:spTree>
    <p:extLst>
      <p:ext uri="{BB962C8B-B14F-4D97-AF65-F5344CB8AC3E}">
        <p14:creationId xmlns:p14="http://schemas.microsoft.com/office/powerpoint/2010/main" val="2611054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sales relation </a:t>
            </a:r>
          </a:p>
        </p:txBody>
      </p:sp>
      <p:sp>
        <p:nvSpPr>
          <p:cNvPr id="66563" name="Text Box 4"/>
          <p:cNvSpPr txBox="1">
            <a:spLocks noChangeArrowheads="1"/>
          </p:cNvSpPr>
          <p:nvPr/>
        </p:nvSpPr>
        <p:spPr bwMode="auto">
          <a:xfrm>
            <a:off x="309562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4" name="Text Box 5"/>
          <p:cNvSpPr txBox="1">
            <a:spLocks noChangeArrowheads="1"/>
          </p:cNvSpPr>
          <p:nvPr/>
        </p:nvSpPr>
        <p:spPr bwMode="auto">
          <a:xfrm>
            <a:off x="3644503"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5" name="Text Box 6"/>
          <p:cNvSpPr txBox="1">
            <a:spLocks noChangeArrowheads="1"/>
          </p:cNvSpPr>
          <p:nvPr/>
        </p:nvSpPr>
        <p:spPr bwMode="auto">
          <a:xfrm>
            <a:off x="4143375" y="4443413"/>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6" name="Text Box 7"/>
          <p:cNvSpPr txBox="1">
            <a:spLocks noChangeArrowheads="1"/>
          </p:cNvSpPr>
          <p:nvPr/>
        </p:nvSpPr>
        <p:spPr bwMode="auto">
          <a:xfrm>
            <a:off x="479107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pic>
        <p:nvPicPr>
          <p:cNvPr id="3" name="Graphic 2">
            <a:extLst>
              <a:ext uri="{FF2B5EF4-FFF2-40B4-BE49-F238E27FC236}">
                <a16:creationId xmlns:a16="http://schemas.microsoft.com/office/drawing/2014/main" id="{2F968E01-89C3-418C-B14F-67C3B7B0FA9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3460552" y="610790"/>
            <a:ext cx="2222897" cy="3950374"/>
          </a:xfrm>
          <a:prstGeom prst="rect">
            <a:avLst/>
          </a:prstGeom>
        </p:spPr>
      </p:pic>
      <p:cxnSp>
        <p:nvCxnSpPr>
          <p:cNvPr id="5" name="Straight Connector 4">
            <a:extLst>
              <a:ext uri="{FF2B5EF4-FFF2-40B4-BE49-F238E27FC236}">
                <a16:creationId xmlns:a16="http://schemas.microsoft.com/office/drawing/2014/main" id="{A9406F66-B02C-435A-B8CA-9748F05C74C8}"/>
              </a:ext>
            </a:extLst>
          </p:cNvPr>
          <p:cNvCxnSpPr/>
          <p:nvPr/>
        </p:nvCxnSpPr>
        <p:spPr bwMode="auto">
          <a:xfrm>
            <a:off x="3979069" y="4561163"/>
            <a:ext cx="0" cy="28944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0732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1631731" y="9281"/>
            <a:ext cx="6369269" cy="521941"/>
          </a:xfrm>
        </p:spPr>
        <p:txBody>
          <a:bodyPr/>
          <a:lstStyle/>
          <a:p>
            <a:r>
              <a:rPr lang="en-US" altLang="en-US" dirty="0">
                <a:effectLst>
                  <a:outerShdw blurRad="38100" dist="38100" dir="2700000" algn="tl">
                    <a:srgbClr val="C0C0C0"/>
                  </a:outerShdw>
                </a:effectLst>
              </a:rPr>
              <a:t>Cross Tabulation of </a:t>
            </a:r>
            <a:r>
              <a:rPr lang="en-US" altLang="en-US" b="0" i="1" dirty="0">
                <a:effectLst>
                  <a:outerShdw blurRad="38100" dist="38100" dir="2700000" algn="tl">
                    <a:srgbClr val="C0C0C0"/>
                  </a:outerShdw>
                </a:effectLst>
              </a:rPr>
              <a:t>sales</a:t>
            </a:r>
            <a:r>
              <a:rPr lang="en-US" altLang="en-US" dirty="0">
                <a:effectLst>
                  <a:outerShdw blurRad="38100" dist="38100" dir="2700000" algn="tl">
                    <a:srgbClr val="C0C0C0"/>
                  </a:outerShdw>
                </a:effectLst>
              </a:rPr>
              <a:t> by </a:t>
            </a:r>
            <a:r>
              <a:rPr lang="en-US" altLang="en-US" b="0" i="1" dirty="0" err="1">
                <a:effectLst>
                  <a:outerShdw blurRad="38100" dist="38100" dir="2700000" algn="tl">
                    <a:srgbClr val="C0C0C0"/>
                  </a:outerShdw>
                </a:effectLst>
              </a:rPr>
              <a:t>item_name</a:t>
            </a:r>
            <a:r>
              <a:rPr lang="en-US" altLang="en-US" b="0" i="1" dirty="0">
                <a:effectLst>
                  <a:outerShdw blurRad="38100" dist="38100" dir="2700000" algn="tl">
                    <a:srgbClr val="C0C0C0"/>
                  </a:outerShdw>
                </a:effectLst>
              </a:rPr>
              <a:t> </a:t>
            </a:r>
            <a:r>
              <a:rPr lang="en-US" altLang="en-US" dirty="0">
                <a:effectLst>
                  <a:outerShdw blurRad="38100" dist="38100" dir="2700000" algn="tl">
                    <a:srgbClr val="C0C0C0"/>
                  </a:outerShdw>
                </a:effectLst>
              </a:rPr>
              <a:t>and </a:t>
            </a:r>
            <a:r>
              <a:rPr lang="en-US" altLang="en-US" b="0" i="1" dirty="0">
                <a:effectLst>
                  <a:outerShdw blurRad="38100" dist="38100" dir="2700000" algn="tl">
                    <a:srgbClr val="C0C0C0"/>
                  </a:outerShdw>
                </a:effectLst>
              </a:rPr>
              <a:t>color</a:t>
            </a:r>
          </a:p>
        </p:txBody>
      </p:sp>
      <p:sp>
        <p:nvSpPr>
          <p:cNvPr id="67586" name="Rectangle 3"/>
          <p:cNvSpPr>
            <a:spLocks noGrp="1" noChangeArrowheads="1"/>
          </p:cNvSpPr>
          <p:nvPr>
            <p:ph idx="1"/>
          </p:nvPr>
        </p:nvSpPr>
        <p:spPr>
          <a:xfrm>
            <a:off x="1631731" y="2865140"/>
            <a:ext cx="5809977" cy="1814598"/>
          </a:xfrm>
        </p:spPr>
        <p:txBody>
          <a:bodyPr/>
          <a:lstStyle/>
          <a:p>
            <a:r>
              <a:rPr lang="en-US" altLang="en-US" dirty="0"/>
              <a:t>The table above is an example of a </a:t>
            </a:r>
            <a:r>
              <a:rPr lang="en-US" altLang="en-US" b="1" dirty="0">
                <a:solidFill>
                  <a:srgbClr val="002060"/>
                </a:solidFill>
              </a:rPr>
              <a:t>cross-tabulation</a:t>
            </a:r>
            <a:r>
              <a:rPr lang="en-US" altLang="en-US" dirty="0">
                <a:solidFill>
                  <a:srgbClr val="000099"/>
                </a:solidFill>
              </a:rPr>
              <a:t> </a:t>
            </a:r>
            <a:r>
              <a:rPr lang="en-US" altLang="en-US" dirty="0"/>
              <a:t>(</a:t>
            </a:r>
            <a:r>
              <a:rPr lang="en-US" altLang="en-US" b="1" dirty="0">
                <a:solidFill>
                  <a:srgbClr val="002060"/>
                </a:solidFill>
              </a:rPr>
              <a:t>cross-tab</a:t>
            </a:r>
            <a:r>
              <a:rPr lang="en-US" altLang="en-US" dirty="0"/>
              <a:t>), also referred to as a </a:t>
            </a:r>
            <a:r>
              <a:rPr lang="en-US" altLang="en-US" b="1" dirty="0">
                <a:solidFill>
                  <a:srgbClr val="002060"/>
                </a:solidFill>
              </a:rPr>
              <a:t>pivot-table</a:t>
            </a:r>
            <a:r>
              <a:rPr lang="en-US" altLang="en-US" dirty="0"/>
              <a:t>.</a:t>
            </a:r>
          </a:p>
          <a:p>
            <a:pPr lvl="1"/>
            <a:r>
              <a:rPr lang="en-US" altLang="en-US" dirty="0"/>
              <a:t>Values for one of the dimension attributes form the row headers</a:t>
            </a:r>
          </a:p>
          <a:p>
            <a:pPr lvl="1"/>
            <a:r>
              <a:rPr lang="en-US" altLang="en-US" dirty="0"/>
              <a:t>Values for another dimension attribute form the column headers</a:t>
            </a:r>
          </a:p>
          <a:p>
            <a:pPr lvl="1"/>
            <a:r>
              <a:rPr lang="en-US" altLang="en-US" dirty="0"/>
              <a:t>Other dimension attributes are listed on top</a:t>
            </a:r>
          </a:p>
          <a:p>
            <a:pPr lvl="1"/>
            <a:r>
              <a:rPr lang="en-US" altLang="en-US" dirty="0"/>
              <a:t>Values in individual cells are (aggregates of) the values of the </a:t>
            </a:r>
            <a:br>
              <a:rPr lang="en-US" altLang="en-US" dirty="0"/>
            </a:br>
            <a:r>
              <a:rPr lang="en-US" altLang="en-US" dirty="0"/>
              <a:t>dimension attributes that specify the cell.</a:t>
            </a:r>
          </a:p>
        </p:txBody>
      </p:sp>
      <p:pic>
        <p:nvPicPr>
          <p:cNvPr id="675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099" y="796156"/>
            <a:ext cx="4142351" cy="186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773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Cube</a:t>
            </a:r>
          </a:p>
        </p:txBody>
      </p:sp>
      <p:sp>
        <p:nvSpPr>
          <p:cNvPr id="2" name="Content Placeholder 1">
            <a:extLst>
              <a:ext uri="{FF2B5EF4-FFF2-40B4-BE49-F238E27FC236}">
                <a16:creationId xmlns:a16="http://schemas.microsoft.com/office/drawing/2014/main" id="{58382D0F-CF6A-4640-9BEC-A14A6562B0AE}"/>
              </a:ext>
            </a:extLst>
          </p:cNvPr>
          <p:cNvSpPr>
            <a:spLocks noGrp="1"/>
          </p:cNvSpPr>
          <p:nvPr>
            <p:ph idx="1"/>
          </p:nvPr>
        </p:nvSpPr>
        <p:spPr>
          <a:xfrm>
            <a:off x="1640681" y="826873"/>
            <a:ext cx="5834318" cy="1050743"/>
          </a:xfrm>
        </p:spPr>
        <p:txBody>
          <a:bodyPr/>
          <a:lstStyle/>
          <a:p>
            <a:r>
              <a:rPr lang="en-US" dirty="0"/>
              <a:t>A </a:t>
            </a:r>
            <a:r>
              <a:rPr lang="en-US" b="1" dirty="0">
                <a:solidFill>
                  <a:srgbClr val="002060"/>
                </a:solidFill>
              </a:rPr>
              <a:t>data cube</a:t>
            </a:r>
            <a:r>
              <a:rPr lang="en-US" dirty="0">
                <a:solidFill>
                  <a:srgbClr val="002060"/>
                </a:solidFill>
              </a:rPr>
              <a:t> </a:t>
            </a:r>
            <a:r>
              <a:rPr lang="en-US" dirty="0"/>
              <a:t>is a multidimensional generalization of a cross-tab</a:t>
            </a:r>
          </a:p>
          <a:p>
            <a:r>
              <a:rPr lang="en-US" dirty="0"/>
              <a:t>Can have n  dimensions; we show 3 below </a:t>
            </a:r>
          </a:p>
          <a:p>
            <a:r>
              <a:rPr lang="en-US" dirty="0"/>
              <a:t>Cross-tabs can be used as views on a data cube</a:t>
            </a:r>
          </a:p>
          <a:p>
            <a:endParaRPr lang="en-IN" dirty="0"/>
          </a:p>
        </p:txBody>
      </p:sp>
      <p:sp>
        <p:nvSpPr>
          <p:cNvPr id="68610" name="Rectangle 3"/>
          <p:cNvSpPr>
            <a:spLocks noChangeArrowheads="1"/>
          </p:cNvSpPr>
          <p:nvPr/>
        </p:nvSpPr>
        <p:spPr bwMode="auto">
          <a:xfrm>
            <a:off x="1457326" y="3794522"/>
            <a:ext cx="6136481"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4"/>
          <p:cNvSpPr>
            <a:spLocks noChangeArrowheads="1"/>
          </p:cNvSpPr>
          <p:nvPr/>
        </p:nvSpPr>
        <p:spPr bwMode="auto">
          <a:xfrm>
            <a:off x="1809750" y="704850"/>
            <a:ext cx="5922169"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90000"/>
              </a:lnSpc>
              <a:spcBef>
                <a:spcPct val="35000"/>
              </a:spcBef>
              <a:spcAft>
                <a:spcPct val="0"/>
              </a:spcAft>
              <a:buClr>
                <a:srgbClr val="CC3300"/>
              </a:buClr>
              <a:buSzPct val="90000"/>
              <a:buFont typeface="Monotype Sorts" charset="2"/>
              <a:buChar char="n"/>
              <a:tabLst/>
              <a:defRPr/>
            </a:pPr>
            <a:endParaRPr kumimoji="1"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4" name="Graphic 3">
            <a:extLst>
              <a:ext uri="{FF2B5EF4-FFF2-40B4-BE49-F238E27FC236}">
                <a16:creationId xmlns:a16="http://schemas.microsoft.com/office/drawing/2014/main" id="{BAE5197E-3FB0-44A0-B2ED-F826BD880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682" y="1934936"/>
            <a:ext cx="4357270" cy="2959895"/>
          </a:xfrm>
          <a:prstGeom prst="rect">
            <a:avLst/>
          </a:prstGeom>
        </p:spPr>
      </p:pic>
    </p:spTree>
    <p:extLst>
      <p:ext uri="{BB962C8B-B14F-4D97-AF65-F5344CB8AC3E}">
        <p14:creationId xmlns:p14="http://schemas.microsoft.com/office/powerpoint/2010/main" val="2418192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Online Analytical Processing Operations</a:t>
            </a:r>
          </a:p>
        </p:txBody>
      </p:sp>
      <p:sp>
        <p:nvSpPr>
          <p:cNvPr id="77826" name="Rectangle 3"/>
          <p:cNvSpPr>
            <a:spLocks noGrp="1" noChangeArrowheads="1"/>
          </p:cNvSpPr>
          <p:nvPr>
            <p:ph idx="1"/>
          </p:nvPr>
        </p:nvSpPr>
        <p:spPr>
          <a:xfrm>
            <a:off x="1657350" y="826873"/>
            <a:ext cx="5882294" cy="3261294"/>
          </a:xfrm>
        </p:spPr>
        <p:txBody>
          <a:bodyPr/>
          <a:lstStyle/>
          <a:p>
            <a:r>
              <a:rPr lang="en-US" altLang="en-US" b="1" dirty="0">
                <a:solidFill>
                  <a:srgbClr val="002060"/>
                </a:solidFill>
              </a:rPr>
              <a:t>Pivoting</a:t>
            </a:r>
            <a:r>
              <a:rPr lang="en-US" altLang="en-US" b="1" dirty="0">
                <a:solidFill>
                  <a:srgbClr val="000099"/>
                </a:solidFill>
              </a:rPr>
              <a:t>:</a:t>
            </a:r>
            <a:r>
              <a:rPr lang="en-US" altLang="en-US" dirty="0">
                <a:solidFill>
                  <a:schemeClr val="tx2"/>
                </a:solidFill>
              </a:rPr>
              <a:t> </a:t>
            </a:r>
            <a:r>
              <a:rPr lang="en-US" altLang="en-US" dirty="0"/>
              <a:t>changing the dimensions used in a cross-tab</a:t>
            </a:r>
          </a:p>
          <a:p>
            <a:pPr lvl="1"/>
            <a:r>
              <a:rPr lang="en-US" altLang="en-US" dirty="0"/>
              <a:t>E.g., moving colors to column names</a:t>
            </a:r>
          </a:p>
          <a:p>
            <a:r>
              <a:rPr lang="en-US" altLang="en-US" b="1" dirty="0">
                <a:solidFill>
                  <a:srgbClr val="002060"/>
                </a:solidFill>
              </a:rPr>
              <a:t>Slicing</a:t>
            </a:r>
            <a:r>
              <a:rPr lang="en-US" altLang="en-US" b="1" dirty="0">
                <a:solidFill>
                  <a:srgbClr val="000099"/>
                </a:solidFill>
              </a:rPr>
              <a:t>:</a:t>
            </a:r>
            <a:r>
              <a:rPr lang="en-US" altLang="en-US" dirty="0"/>
              <a:t> creating a cross-tab for fixed values only</a:t>
            </a:r>
            <a:endParaRPr lang="en-US" altLang="en-US" b="1" dirty="0"/>
          </a:p>
          <a:p>
            <a:pPr lvl="1"/>
            <a:r>
              <a:rPr lang="en-US" altLang="en-US" dirty="0"/>
              <a:t>E.g., fixing color to white and size to small</a:t>
            </a:r>
          </a:p>
          <a:p>
            <a:pPr lvl="1"/>
            <a:r>
              <a:rPr lang="en-US" altLang="en-US" dirty="0"/>
              <a:t>Sometimes called </a:t>
            </a:r>
            <a:r>
              <a:rPr lang="en-US" altLang="en-US" b="1" dirty="0">
                <a:solidFill>
                  <a:srgbClr val="002060"/>
                </a:solidFill>
              </a:rPr>
              <a:t>dicing</a:t>
            </a:r>
            <a:r>
              <a:rPr lang="en-US" altLang="en-US" dirty="0"/>
              <a:t>, particularly when values for multiple dimensions are fixed.</a:t>
            </a:r>
          </a:p>
          <a:p>
            <a:r>
              <a:rPr lang="en-US" altLang="en-US" b="1" dirty="0">
                <a:solidFill>
                  <a:srgbClr val="002060"/>
                </a:solidFill>
              </a:rPr>
              <a:t>Rollup</a:t>
            </a:r>
            <a:r>
              <a:rPr lang="en-US" altLang="en-US" b="1" dirty="0">
                <a:solidFill>
                  <a:srgbClr val="000099"/>
                </a:solidFill>
              </a:rPr>
              <a:t>:</a:t>
            </a:r>
            <a:r>
              <a:rPr lang="en-US" altLang="en-US" dirty="0"/>
              <a:t> moving from finer-granularity data to a coarser granularity</a:t>
            </a:r>
          </a:p>
          <a:p>
            <a:pPr lvl="1"/>
            <a:r>
              <a:rPr lang="en-US" altLang="en-US" dirty="0"/>
              <a:t>E.g., aggregating away an attribute</a:t>
            </a:r>
          </a:p>
          <a:p>
            <a:pPr lvl="1"/>
            <a:r>
              <a:rPr lang="en-US" altLang="en-US" dirty="0"/>
              <a:t>E.g., moving from aggregates by day to aggregates by month or year</a:t>
            </a:r>
          </a:p>
          <a:p>
            <a:r>
              <a:rPr lang="en-US" altLang="en-US" b="1" dirty="0">
                <a:solidFill>
                  <a:srgbClr val="002060"/>
                </a:solidFill>
              </a:rPr>
              <a:t>Drill down</a:t>
            </a:r>
            <a:r>
              <a:rPr lang="en-US" altLang="en-US" b="1" dirty="0">
                <a:solidFill>
                  <a:srgbClr val="000099"/>
                </a:solidFill>
              </a:rPr>
              <a:t>:</a:t>
            </a:r>
            <a:r>
              <a:rPr lang="en-US" altLang="en-US" dirty="0"/>
              <a:t> The opposite operation -  that of moving from coarser-granularity data to finer-granularity data</a:t>
            </a:r>
          </a:p>
          <a:p>
            <a:endParaRPr lang="en-US" altLang="en-US" dirty="0"/>
          </a:p>
        </p:txBody>
      </p:sp>
    </p:spTree>
    <p:extLst>
      <p:ext uri="{BB962C8B-B14F-4D97-AF65-F5344CB8AC3E}">
        <p14:creationId xmlns:p14="http://schemas.microsoft.com/office/powerpoint/2010/main" val="451004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a:xfrm>
            <a:off x="1657350" y="826873"/>
            <a:ext cx="5837623" cy="4025979"/>
          </a:xfrm>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Another dimension could be ...</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2119909" y="796159"/>
            <a:ext cx="4904182" cy="3789965"/>
          </a:xfrm>
          <a:prstGeom prst="rect">
            <a:avLst/>
          </a:prstGeom>
        </p:spPr>
      </p:pic>
    </p:spTree>
    <p:extLst>
      <p:ext uri="{BB962C8B-B14F-4D97-AF65-F5344CB8AC3E}">
        <p14:creationId xmlns:p14="http://schemas.microsoft.com/office/powerpoint/2010/main" val="2253002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FA75-162E-E545-802F-92B70D359004}"/>
              </a:ext>
            </a:extLst>
          </p:cNvPr>
          <p:cNvSpPr>
            <a:spLocks noGrp="1"/>
          </p:cNvSpPr>
          <p:nvPr>
            <p:ph type="title"/>
          </p:nvPr>
        </p:nvSpPr>
        <p:spPr/>
        <p:txBody>
          <a:bodyPr/>
          <a:lstStyle/>
          <a:p>
            <a:r>
              <a:rPr lang="en-US" dirty="0"/>
              <a:t>Slice</a:t>
            </a:r>
          </a:p>
        </p:txBody>
      </p:sp>
      <p:pic>
        <p:nvPicPr>
          <p:cNvPr id="4" name="Picture 3">
            <a:extLst>
              <a:ext uri="{FF2B5EF4-FFF2-40B4-BE49-F238E27FC236}">
                <a16:creationId xmlns:a16="http://schemas.microsoft.com/office/drawing/2014/main" id="{E6BE29E3-1C40-154D-8F32-1ABCF8CBA109}"/>
              </a:ext>
            </a:extLst>
          </p:cNvPr>
          <p:cNvPicPr>
            <a:picLocks noChangeAspect="1"/>
          </p:cNvPicPr>
          <p:nvPr/>
        </p:nvPicPr>
        <p:blipFill>
          <a:blip r:embed="rId2"/>
          <a:stretch>
            <a:fillRect/>
          </a:stretch>
        </p:blipFill>
        <p:spPr>
          <a:xfrm>
            <a:off x="2270235" y="545307"/>
            <a:ext cx="4154257" cy="4119464"/>
          </a:xfrm>
          <a:prstGeom prst="rect">
            <a:avLst/>
          </a:prstGeom>
        </p:spPr>
      </p:pic>
    </p:spTree>
    <p:extLst>
      <p:ext uri="{BB962C8B-B14F-4D97-AF65-F5344CB8AC3E}">
        <p14:creationId xmlns:p14="http://schemas.microsoft.com/office/powerpoint/2010/main" val="683653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717-D19E-E84C-A858-D7D809674752}"/>
              </a:ext>
            </a:extLst>
          </p:cNvPr>
          <p:cNvSpPr>
            <a:spLocks noGrp="1"/>
          </p:cNvSpPr>
          <p:nvPr>
            <p:ph type="title"/>
          </p:nvPr>
        </p:nvSpPr>
        <p:spPr/>
        <p:txBody>
          <a:bodyPr/>
          <a:lstStyle/>
          <a:p>
            <a:r>
              <a:rPr lang="en-US" dirty="0"/>
              <a:t>Dice</a:t>
            </a:r>
          </a:p>
        </p:txBody>
      </p:sp>
      <p:pic>
        <p:nvPicPr>
          <p:cNvPr id="4" name="Picture 3">
            <a:extLst>
              <a:ext uri="{FF2B5EF4-FFF2-40B4-BE49-F238E27FC236}">
                <a16:creationId xmlns:a16="http://schemas.microsoft.com/office/drawing/2014/main" id="{A4899327-B6B9-7149-B21D-25FE429758B2}"/>
              </a:ext>
            </a:extLst>
          </p:cNvPr>
          <p:cNvPicPr>
            <a:picLocks noChangeAspect="1"/>
          </p:cNvPicPr>
          <p:nvPr/>
        </p:nvPicPr>
        <p:blipFill>
          <a:blip r:embed="rId2"/>
          <a:stretch>
            <a:fillRect/>
          </a:stretch>
        </p:blipFill>
        <p:spPr>
          <a:xfrm>
            <a:off x="2412124" y="598431"/>
            <a:ext cx="4367600" cy="4162755"/>
          </a:xfrm>
          <a:prstGeom prst="rect">
            <a:avLst/>
          </a:prstGeom>
        </p:spPr>
      </p:pic>
    </p:spTree>
    <p:extLst>
      <p:ext uri="{BB962C8B-B14F-4D97-AF65-F5344CB8AC3E}">
        <p14:creationId xmlns:p14="http://schemas.microsoft.com/office/powerpoint/2010/main" val="155787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C35E-ABEC-054C-A913-F8B4AB5D23BA}"/>
              </a:ext>
            </a:extLst>
          </p:cNvPr>
          <p:cNvSpPr>
            <a:spLocks noGrp="1"/>
          </p:cNvSpPr>
          <p:nvPr>
            <p:ph type="title"/>
          </p:nvPr>
        </p:nvSpPr>
        <p:spPr/>
        <p:txBody>
          <a:bodyPr/>
          <a:lstStyle/>
          <a:p>
            <a:r>
              <a:rPr lang="en-US" dirty="0"/>
              <a:t>Drilling</a:t>
            </a:r>
          </a:p>
        </p:txBody>
      </p:sp>
      <p:pic>
        <p:nvPicPr>
          <p:cNvPr id="4" name="Picture 3">
            <a:extLst>
              <a:ext uri="{FF2B5EF4-FFF2-40B4-BE49-F238E27FC236}">
                <a16:creationId xmlns:a16="http://schemas.microsoft.com/office/drawing/2014/main" id="{B1DB81AB-1C49-FE42-8A20-41EE33B1A553}"/>
              </a:ext>
            </a:extLst>
          </p:cNvPr>
          <p:cNvPicPr>
            <a:picLocks noChangeAspect="1"/>
          </p:cNvPicPr>
          <p:nvPr/>
        </p:nvPicPr>
        <p:blipFill>
          <a:blip r:embed="rId2"/>
          <a:stretch>
            <a:fillRect/>
          </a:stretch>
        </p:blipFill>
        <p:spPr>
          <a:xfrm>
            <a:off x="2080878" y="646386"/>
            <a:ext cx="4648535" cy="4064548"/>
          </a:xfrm>
          <a:prstGeom prst="rect">
            <a:avLst/>
          </a:prstGeom>
        </p:spPr>
      </p:pic>
    </p:spTree>
    <p:extLst>
      <p:ext uri="{BB962C8B-B14F-4D97-AF65-F5344CB8AC3E}">
        <p14:creationId xmlns:p14="http://schemas.microsoft.com/office/powerpoint/2010/main" val="2016042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2E09-1207-3F47-BAF2-2950E4BB8F13}"/>
              </a:ext>
            </a:extLst>
          </p:cNvPr>
          <p:cNvSpPr>
            <a:spLocks noGrp="1"/>
          </p:cNvSpPr>
          <p:nvPr>
            <p:ph type="title"/>
          </p:nvPr>
        </p:nvSpPr>
        <p:spPr/>
        <p:txBody>
          <a:bodyPr/>
          <a:lstStyle/>
          <a:p>
            <a:r>
              <a:rPr lang="en-US" dirty="0"/>
              <a:t>Roll-up</a:t>
            </a:r>
          </a:p>
        </p:txBody>
      </p:sp>
      <p:pic>
        <p:nvPicPr>
          <p:cNvPr id="4" name="Picture 3">
            <a:extLst>
              <a:ext uri="{FF2B5EF4-FFF2-40B4-BE49-F238E27FC236}">
                <a16:creationId xmlns:a16="http://schemas.microsoft.com/office/drawing/2014/main" id="{F3773DA6-4233-0845-8D92-2CD80E62D683}"/>
              </a:ext>
            </a:extLst>
          </p:cNvPr>
          <p:cNvPicPr>
            <a:picLocks noChangeAspect="1"/>
          </p:cNvPicPr>
          <p:nvPr/>
        </p:nvPicPr>
        <p:blipFill>
          <a:blip r:embed="rId2"/>
          <a:stretch>
            <a:fillRect/>
          </a:stretch>
        </p:blipFill>
        <p:spPr>
          <a:xfrm>
            <a:off x="2074397" y="748494"/>
            <a:ext cx="4995206" cy="3957676"/>
          </a:xfrm>
          <a:prstGeom prst="rect">
            <a:avLst/>
          </a:prstGeom>
        </p:spPr>
      </p:pic>
    </p:spTree>
    <p:extLst>
      <p:ext uri="{BB962C8B-B14F-4D97-AF65-F5344CB8AC3E}">
        <p14:creationId xmlns:p14="http://schemas.microsoft.com/office/powerpoint/2010/main" val="891220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5A6C-3543-DA47-BB05-27277F5E21FA}"/>
              </a:ext>
            </a:extLst>
          </p:cNvPr>
          <p:cNvSpPr>
            <a:spLocks noGrp="1"/>
          </p:cNvSpPr>
          <p:nvPr>
            <p:ph type="title"/>
          </p:nvPr>
        </p:nvSpPr>
        <p:spPr/>
        <p:txBody>
          <a:bodyPr/>
          <a:lstStyle/>
          <a:p>
            <a:r>
              <a:rPr lang="en-US" dirty="0"/>
              <a:t>Pivot</a:t>
            </a:r>
          </a:p>
        </p:txBody>
      </p:sp>
      <p:pic>
        <p:nvPicPr>
          <p:cNvPr id="4" name="Picture 3">
            <a:extLst>
              <a:ext uri="{FF2B5EF4-FFF2-40B4-BE49-F238E27FC236}">
                <a16:creationId xmlns:a16="http://schemas.microsoft.com/office/drawing/2014/main" id="{12DF2931-EA63-7044-8A26-48A500D599AE}"/>
              </a:ext>
            </a:extLst>
          </p:cNvPr>
          <p:cNvPicPr>
            <a:picLocks noChangeAspect="1"/>
          </p:cNvPicPr>
          <p:nvPr/>
        </p:nvPicPr>
        <p:blipFill>
          <a:blip r:embed="rId2"/>
          <a:stretch>
            <a:fillRect/>
          </a:stretch>
        </p:blipFill>
        <p:spPr>
          <a:xfrm>
            <a:off x="1389829" y="742950"/>
            <a:ext cx="6224915" cy="4003966"/>
          </a:xfrm>
          <a:prstGeom prst="rect">
            <a:avLst/>
          </a:prstGeom>
        </p:spPr>
      </p:pic>
    </p:spTree>
    <p:extLst>
      <p:ext uri="{BB962C8B-B14F-4D97-AF65-F5344CB8AC3E}">
        <p14:creationId xmlns:p14="http://schemas.microsoft.com/office/powerpoint/2010/main" val="1265163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Cross Tabulation With Hierarchy</a:t>
            </a:r>
          </a:p>
        </p:txBody>
      </p:sp>
      <p:sp>
        <p:nvSpPr>
          <p:cNvPr id="4" name="Content Placeholder 3">
            <a:extLst>
              <a:ext uri="{FF2B5EF4-FFF2-40B4-BE49-F238E27FC236}">
                <a16:creationId xmlns:a16="http://schemas.microsoft.com/office/drawing/2014/main" id="{659DB9E6-CA62-4EC9-B751-9E77587544F2}"/>
              </a:ext>
            </a:extLst>
          </p:cNvPr>
          <p:cNvSpPr>
            <a:spLocks noGrp="1"/>
          </p:cNvSpPr>
          <p:nvPr>
            <p:ph idx="1"/>
          </p:nvPr>
        </p:nvSpPr>
        <p:spPr/>
        <p:txBody>
          <a:bodyPr/>
          <a:lstStyle/>
          <a:p>
            <a:r>
              <a:rPr lang="en-US" dirty="0"/>
              <a:t>Cross-tabs can be easily extended to deal with hierarchies</a:t>
            </a:r>
          </a:p>
          <a:p>
            <a:r>
              <a:rPr lang="en-US" dirty="0"/>
              <a:t>Can drill down or roll up on a hierarchy</a:t>
            </a:r>
          </a:p>
          <a:p>
            <a:r>
              <a:rPr lang="en-US" dirty="0"/>
              <a:t>E.g. hierarchy: </a:t>
            </a:r>
            <a:r>
              <a:rPr lang="en-US" i="1" dirty="0" err="1"/>
              <a:t>item_name</a:t>
            </a:r>
            <a:r>
              <a:rPr lang="en-US" i="1" dirty="0"/>
              <a:t> </a:t>
            </a:r>
            <a:r>
              <a:rPr lang="en-US" dirty="0">
                <a:sym typeface="Wingdings" panose="05000000000000000000" pitchFamily="2" charset="2"/>
              </a:rPr>
              <a:t></a:t>
            </a:r>
            <a:r>
              <a:rPr lang="en-US" i="1" dirty="0"/>
              <a:t> category</a:t>
            </a:r>
          </a:p>
          <a:p>
            <a:endParaRPr lang="en-IN" dirty="0"/>
          </a:p>
        </p:txBody>
      </p:sp>
      <p:sp>
        <p:nvSpPr>
          <p:cNvPr id="70658" name="Rectangle 3"/>
          <p:cNvSpPr>
            <a:spLocks noChangeArrowheads="1"/>
          </p:cNvSpPr>
          <p:nvPr/>
        </p:nvSpPr>
        <p:spPr bwMode="auto">
          <a:xfrm>
            <a:off x="1638300" y="873919"/>
            <a:ext cx="5924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5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3" name="Graphic 2">
            <a:extLst>
              <a:ext uri="{FF2B5EF4-FFF2-40B4-BE49-F238E27FC236}">
                <a16:creationId xmlns:a16="http://schemas.microsoft.com/office/drawing/2014/main" id="{ABA578BC-12E7-4654-8D5F-364DC9943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301" y="1993685"/>
            <a:ext cx="5845697" cy="2641952"/>
          </a:xfrm>
          <a:prstGeom prst="rect">
            <a:avLst/>
          </a:prstGeom>
        </p:spPr>
      </p:pic>
    </p:spTree>
    <p:extLst>
      <p:ext uri="{BB962C8B-B14F-4D97-AF65-F5344CB8AC3E}">
        <p14:creationId xmlns:p14="http://schemas.microsoft.com/office/powerpoint/2010/main" val="999957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Relational Representation of Cross-tabs</a:t>
            </a:r>
          </a:p>
        </p:txBody>
      </p:sp>
      <p:sp>
        <p:nvSpPr>
          <p:cNvPr id="4" name="Content Placeholder 3">
            <a:extLst>
              <a:ext uri="{FF2B5EF4-FFF2-40B4-BE49-F238E27FC236}">
                <a16:creationId xmlns:a16="http://schemas.microsoft.com/office/drawing/2014/main" id="{AF6D597E-6F4A-43F9-B565-D92E43817F21}"/>
              </a:ext>
            </a:extLst>
          </p:cNvPr>
          <p:cNvSpPr>
            <a:spLocks noGrp="1"/>
          </p:cNvSpPr>
          <p:nvPr>
            <p:ph idx="1"/>
          </p:nvPr>
        </p:nvSpPr>
        <p:spPr>
          <a:xfrm>
            <a:off x="1655685" y="826873"/>
            <a:ext cx="2462858" cy="4025979"/>
          </a:xfrm>
        </p:spPr>
        <p:txBody>
          <a:bodyPr/>
          <a:lstStyle/>
          <a:p>
            <a:r>
              <a:rPr lang="en-US" dirty="0"/>
              <a:t>Cross-tabs can be represented as relations</a:t>
            </a:r>
          </a:p>
          <a:p>
            <a:r>
              <a:rPr lang="en-US" dirty="0"/>
              <a:t>We use the value </a:t>
            </a:r>
            <a:r>
              <a:rPr lang="en-US" b="1" dirty="0"/>
              <a:t>all</a:t>
            </a:r>
            <a:r>
              <a:rPr lang="en-US" dirty="0"/>
              <a:t> to represent aggregates.</a:t>
            </a:r>
          </a:p>
          <a:p>
            <a:r>
              <a:rPr lang="en-US" dirty="0"/>
              <a:t>The SQL standard actually uses </a:t>
            </a:r>
            <a:r>
              <a:rPr lang="en-US" i="1" dirty="0"/>
              <a:t>null</a:t>
            </a:r>
            <a:r>
              <a:rPr lang="en-US" dirty="0"/>
              <a:t> values in place of </a:t>
            </a:r>
            <a:r>
              <a:rPr lang="en-US" b="1" dirty="0"/>
              <a:t>all</a:t>
            </a:r>
            <a:r>
              <a:rPr lang="en-US" dirty="0"/>
              <a:t> </a:t>
            </a:r>
          </a:p>
          <a:p>
            <a:pPr lvl="1"/>
            <a:r>
              <a:rPr lang="en-US" dirty="0"/>
              <a:t>Works with any data type</a:t>
            </a:r>
          </a:p>
          <a:p>
            <a:pPr lvl="1"/>
            <a:r>
              <a:rPr lang="en-US" dirty="0"/>
              <a:t>But can cause confusion with regular null values.</a:t>
            </a:r>
          </a:p>
        </p:txBody>
      </p:sp>
      <p:sp>
        <p:nvSpPr>
          <p:cNvPr id="71682" name="Rectangle 3"/>
          <p:cNvSpPr>
            <a:spLocks noChangeArrowheads="1"/>
          </p:cNvSpPr>
          <p:nvPr/>
        </p:nvSpPr>
        <p:spPr bwMode="auto">
          <a:xfrm>
            <a:off x="1421607" y="857250"/>
            <a:ext cx="3112294" cy="3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9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3" name="Graphic 2">
            <a:extLst>
              <a:ext uri="{FF2B5EF4-FFF2-40B4-BE49-F238E27FC236}">
                <a16:creationId xmlns:a16="http://schemas.microsoft.com/office/drawing/2014/main" id="{F04F7C6A-505D-42E7-935C-ADBEFBADE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621" y="545307"/>
            <a:ext cx="3227744" cy="4217585"/>
          </a:xfrm>
          <a:prstGeom prst="rect">
            <a:avLst/>
          </a:prstGeom>
        </p:spPr>
      </p:pic>
    </p:spTree>
    <p:extLst>
      <p:ext uri="{BB962C8B-B14F-4D97-AF65-F5344CB8AC3E}">
        <p14:creationId xmlns:p14="http://schemas.microsoft.com/office/powerpoint/2010/main" val="40672907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BB4FD8-821D-F03A-EE3C-39F706D0CE97}"/>
              </a:ext>
            </a:extLst>
          </p:cNvPr>
          <p:cNvSpPr>
            <a:spLocks noGrp="1"/>
          </p:cNvSpPr>
          <p:nvPr>
            <p:ph idx="1"/>
          </p:nvPr>
        </p:nvSpPr>
        <p:spPr/>
        <p:txBody>
          <a:bodyPr/>
          <a:lstStyle/>
          <a:p>
            <a:r>
              <a:rPr lang="en-US" dirty="0"/>
              <a:t>Wide Flat Tables</a:t>
            </a:r>
          </a:p>
          <a:p>
            <a:r>
              <a:rPr lang="en-US" dirty="0"/>
              <a:t>Complex Mongo Query</a:t>
            </a:r>
          </a:p>
          <a:p>
            <a:r>
              <a:rPr lang="en-US" dirty="0"/>
              <a:t>… …</a:t>
            </a:r>
          </a:p>
        </p:txBody>
      </p:sp>
      <p:sp>
        <p:nvSpPr>
          <p:cNvPr id="3" name="Title 2">
            <a:extLst>
              <a:ext uri="{FF2B5EF4-FFF2-40B4-BE49-F238E27FC236}">
                <a16:creationId xmlns:a16="http://schemas.microsoft.com/office/drawing/2014/main" id="{AF9CC5E5-5515-037E-D89A-AB712F2B8939}"/>
              </a:ext>
            </a:extLst>
          </p:cNvPr>
          <p:cNvSpPr>
            <a:spLocks noGrp="1"/>
          </p:cNvSpPr>
          <p:nvPr>
            <p:ph type="title"/>
          </p:nvPr>
        </p:nvSpPr>
        <p:spPr/>
        <p:txBody>
          <a:bodyPr/>
          <a:lstStyle/>
          <a:p>
            <a:r>
              <a:rPr lang="en-US" dirty="0"/>
              <a:t>Walk Through Some Code</a:t>
            </a:r>
          </a:p>
        </p:txBody>
      </p:sp>
    </p:spTree>
    <p:extLst>
      <p:ext uri="{BB962C8B-B14F-4D97-AF65-F5344CB8AC3E}">
        <p14:creationId xmlns:p14="http://schemas.microsoft.com/office/powerpoint/2010/main" val="3392454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733800" y="1809750"/>
            <a:ext cx="1957395" cy="1077218"/>
          </a:xfrm>
          <a:prstGeom prst="rect">
            <a:avLst/>
          </a:prstGeom>
          <a:noFill/>
        </p:spPr>
        <p:txBody>
          <a:bodyPr wrap="none" rtlCol="0">
            <a:spAutoFit/>
          </a:bodyPr>
          <a:lstStyle/>
          <a:p>
            <a:r>
              <a:rPr lang="en-US" sz="3200" dirty="0">
                <a:solidFill>
                  <a:schemeClr val="bg1"/>
                </a:solidFill>
              </a:rPr>
              <a:t>Summary</a:t>
            </a:r>
          </a:p>
          <a:p>
            <a:r>
              <a:rPr lang="en-US" sz="3200" dirty="0">
                <a:solidFill>
                  <a:schemeClr val="bg1"/>
                </a:solidFill>
              </a:rPr>
              <a:t>Next Steps</a:t>
            </a:r>
          </a:p>
        </p:txBody>
      </p:sp>
    </p:spTree>
    <p:extLst>
      <p:ext uri="{BB962C8B-B14F-4D97-AF65-F5344CB8AC3E}">
        <p14:creationId xmlns:p14="http://schemas.microsoft.com/office/powerpoint/2010/main" val="2471543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write may not persist after conflicts are reconciled, the read may not get the latest write)</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marR="0" lvl="0" indent="-342900" algn="ctr" defTabSz="457200" rtl="0" eaLnBrk="1" fontAlgn="base" latinLnBrk="0" hangingPunct="1">
              <a:lnSpc>
                <a:spcPct val="100000"/>
              </a:lnSpc>
              <a:spcBef>
                <a:spcPct val="0"/>
              </a:spcBef>
              <a:spcAft>
                <a:spcPct val="0"/>
              </a:spcAft>
              <a:buClrTx/>
              <a:buSzTx/>
              <a:buFont typeface="Arial" charset="0"/>
              <a:buChar char="•"/>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get</a:t>
            </a:r>
            <a:endParaRPr kumimoji="0" lang="en-US" sz="1200" b="1"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put</a:t>
            </a:r>
            <a:endParaRPr kumimoji="0" lang="en-US" sz="1200" b="1"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742656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(Or other strategy)</a:t>
            </a:r>
          </a:p>
        </p:txBody>
      </p:sp>
    </p:spTree>
    <p:extLst>
      <p:ext uri="{BB962C8B-B14F-4D97-AF65-F5344CB8AC3E}">
        <p14:creationId xmlns:p14="http://schemas.microsoft.com/office/powerpoint/2010/main" val="3783091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84252</TotalTime>
  <Words>3050</Words>
  <Application>Microsoft Macintosh PowerPoint</Application>
  <PresentationFormat>On-screen Show (16:9)</PresentationFormat>
  <Paragraphs>386</Paragraphs>
  <Slides>66</Slides>
  <Notes>22</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66</vt:i4>
      </vt:variant>
    </vt:vector>
  </HeadingPairs>
  <TitlesOfParts>
    <vt:vector size="83" baseType="lpstr">
      <vt:lpstr>Arial</vt:lpstr>
      <vt:lpstr>Calibri</vt:lpstr>
      <vt:lpstr>Century Schoolbook</vt:lpstr>
      <vt:lpstr>Helvetica</vt:lpstr>
      <vt:lpstr>Monotype Sorts</vt:lpstr>
      <vt:lpstr>Museo For Dell</vt:lpstr>
      <vt:lpstr>Museo Sans For Dell</vt:lpstr>
      <vt:lpstr>Stencil</vt:lpstr>
      <vt:lpstr>Times New Roman</vt:lpstr>
      <vt:lpstr>Webdings</vt:lpstr>
      <vt:lpstr>Wingdings</vt:lpstr>
      <vt:lpstr>Office Theme</vt:lpstr>
      <vt:lpstr>1_Office Theme</vt:lpstr>
      <vt:lpstr>2_db-5-grey</vt:lpstr>
      <vt:lpstr>db</vt:lpstr>
      <vt:lpstr>2_Office Theme</vt:lpstr>
      <vt:lpstr>1_db</vt:lpstr>
      <vt:lpstr>PowerPoint Presentation</vt:lpstr>
      <vt:lpstr>PowerPoint Presentation</vt:lpstr>
      <vt:lpstr>PowerPoint Presentation</vt:lpstr>
      <vt:lpstr>Core Transaction Concept is ACID Properties</vt:lpstr>
      <vt:lpstr>CAP Theorem</vt:lpstr>
      <vt:lpstr>Consistency Models</vt:lpstr>
      <vt:lpstr>BASE</vt:lpstr>
      <vt:lpstr>Eventual Consistency</vt:lpstr>
      <vt:lpstr>ACID – BASE (Simplistic Comparison)</vt:lpstr>
      <vt:lpstr>PowerPoint Presentation</vt:lpstr>
      <vt:lpstr>Approaches to Scalability</vt:lpstr>
      <vt:lpstr>Disk Architecture for Scale-Out</vt:lpstr>
      <vt:lpstr>Shared Nothing, Scale-Out</vt:lpstr>
      <vt:lpstr>PowerPoint Presentation</vt:lpstr>
      <vt:lpstr>Data Modeling Concepts and the Web</vt:lpstr>
      <vt:lpstr>Data Web</vt:lpstr>
      <vt:lpstr>REST</vt:lpstr>
      <vt:lpstr>HATEOAS</vt:lpstr>
      <vt:lpstr>REST and Resources</vt:lpstr>
      <vt:lpstr>URLs</vt:lpstr>
      <vt:lpstr>UML</vt:lpstr>
      <vt:lpstr>First Pass at a Resource Model using UML</vt:lpstr>
      <vt:lpstr>This Would Lead to Resource Paths Link ... ...</vt:lpstr>
      <vt:lpstr>Walk Through Some Code</vt:lpstr>
      <vt:lpstr>PowerPoint Presentation</vt:lpstr>
      <vt:lpstr>PowerPoint Presentation</vt:lpstr>
      <vt:lpstr>Wide Flat Tables</vt:lpstr>
      <vt:lpstr>Decision Support Systems</vt:lpstr>
      <vt:lpstr>Decision-Support Systems: Overview</vt:lpstr>
      <vt:lpstr>Data Warehousing</vt:lpstr>
      <vt:lpstr>Data Warehousing</vt:lpstr>
      <vt:lpstr>Data Warehouse vs Data Lake</vt:lpstr>
      <vt:lpstr>Simplistic: Data Warehouse vs Data Lake</vt:lpstr>
      <vt:lpstr>Design Issues</vt:lpstr>
      <vt:lpstr>More Warehouse Design Issues</vt:lpstr>
      <vt:lpstr>Warehouse Schemas</vt:lpstr>
      <vt:lpstr>Data Warehouse Schema</vt:lpstr>
      <vt:lpstr>Overview (Cont.)</vt:lpstr>
      <vt:lpstr>ETL Concepts</vt:lpstr>
      <vt:lpstr>PowerPoint Presentation</vt:lpstr>
      <vt:lpstr>MapReduce</vt:lpstr>
      <vt:lpstr>Algebraic Operations</vt:lpstr>
      <vt:lpstr>Spark</vt:lpstr>
      <vt:lpstr>Spark vs SQL</vt:lpstr>
      <vt:lpstr>Algebraic Operations in Spark</vt:lpstr>
      <vt:lpstr>Spark/PySpark</vt:lpstr>
      <vt:lpstr>Conceptual Example</vt:lpstr>
      <vt:lpstr>A New Algebraic Operator</vt:lpstr>
      <vt:lpstr>PowerPoint Presentation</vt:lpstr>
      <vt:lpstr>Data Analysis and OLAP</vt:lpstr>
      <vt:lpstr>Example sales relation </vt:lpstr>
      <vt:lpstr>Cross Tabulation of sales by item_name and color</vt:lpstr>
      <vt:lpstr>Data Cube</vt:lpstr>
      <vt:lpstr>Online Analytical Processing Operations</vt:lpstr>
      <vt:lpstr>Hierarchies on Dimensions</vt:lpstr>
      <vt:lpstr>Another Dimension Example – Product Categories</vt:lpstr>
      <vt:lpstr>Facts and Dimensions</vt:lpstr>
      <vt:lpstr>Slice</vt:lpstr>
      <vt:lpstr>Dice</vt:lpstr>
      <vt:lpstr>Drilling</vt:lpstr>
      <vt:lpstr>Roll-up</vt:lpstr>
      <vt:lpstr>Pivot</vt:lpstr>
      <vt:lpstr>Cross Tabulation With Hierarchy</vt:lpstr>
      <vt:lpstr>Relational Representation of Cross-tabs</vt:lpstr>
      <vt:lpstr>Walk Through Some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792</cp:revision>
  <cp:lastPrinted>2018-11-15T21:01:50Z</cp:lastPrinted>
  <dcterms:created xsi:type="dcterms:W3CDTF">2010-04-12T23:12:02Z</dcterms:created>
  <dcterms:modified xsi:type="dcterms:W3CDTF">2022-12-08T20:26:58Z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